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Default Extension="png" ContentType="image/png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27.xml" ContentType="application/vnd.openxmlformats-officedocument.presentationml.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8.xml" ContentType="application/vnd.openxmlformats-officedocument.presentationml.slide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charts/chart1.xml" ContentType="application/vnd.openxmlformats-officedocument.drawingml.char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28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6" Type="http://schemas.openxmlformats.org/officeDocument/2006/relationships/slide" Target="slides/slide6.xml" /><Relationship Id="rId0" Type="http://schemas.openxmlformats.org/officeDocument/2006/relationships/slideMaster" Target="slideMasters/slideMaster1.xml" /><Relationship Id="rId31" Type="http://schemas.openxmlformats.org/officeDocument/2006/relationships/viewProps" Target="viewProps.xml" /><Relationship Id="rId15" Type="http://schemas.openxmlformats.org/officeDocument/2006/relationships/slide" Target="slides/slide15.xml" /><Relationship Id="rId14" Type="http://schemas.openxmlformats.org/officeDocument/2006/relationships/slide" Target="slides/slide14.xml" /><Relationship Id="rId8" Type="http://schemas.openxmlformats.org/officeDocument/2006/relationships/slide" Target="slides/slide8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26" Type="http://schemas.openxmlformats.org/officeDocument/2006/relationships/slide" Target="slides/slide26.xml" /><Relationship Id="rId12" Type="http://schemas.openxmlformats.org/officeDocument/2006/relationships/slide" Target="slides/slide12.xml" /><Relationship Id="rId11" Type="http://schemas.openxmlformats.org/officeDocument/2006/relationships/slide" Target="slides/slide11.xml" /><Relationship Id="rId29" Type="http://schemas.openxmlformats.org/officeDocument/2006/relationships/presProps" Target="presProps.xml" /><Relationship Id="rId13" Type="http://schemas.openxmlformats.org/officeDocument/2006/relationships/slide" Target="slides/slide13.xml" /><Relationship Id="rId16" Type="http://schemas.openxmlformats.org/officeDocument/2006/relationships/slide" Target="slides/slide16.xml" /><Relationship Id="rId17" Type="http://schemas.openxmlformats.org/officeDocument/2006/relationships/slide" Target="slides/slide17.xml" /><Relationship Id="rId7" Type="http://schemas.openxmlformats.org/officeDocument/2006/relationships/slide" Target="slides/slide7.xml" /><Relationship Id="rId18" Type="http://schemas.openxmlformats.org/officeDocument/2006/relationships/slide" Target="slides/slide18.xml" /><Relationship Id="rId19" Type="http://schemas.openxmlformats.org/officeDocument/2006/relationships/slide" Target="slides/slide19.xml" /><Relationship Id="rId2" Type="http://schemas.openxmlformats.org/officeDocument/2006/relationships/slide" Target="slides/slide2.xml" /><Relationship Id="rId20" Type="http://schemas.openxmlformats.org/officeDocument/2006/relationships/slide" Target="slides/slide20.xml" /><Relationship Id="rId21" Type="http://schemas.openxmlformats.org/officeDocument/2006/relationships/slide" Target="slides/slide21.xml" /><Relationship Id="rId22" Type="http://schemas.openxmlformats.org/officeDocument/2006/relationships/slide" Target="slides/slide22.xml" /><Relationship Id="rId23" Type="http://schemas.openxmlformats.org/officeDocument/2006/relationships/slide" Target="slides/slide23.xml" /><Relationship Id="rId9" Type="http://schemas.openxmlformats.org/officeDocument/2006/relationships/slide" Target="slides/slide9.xml" /><Relationship Id="rId24" Type="http://schemas.openxmlformats.org/officeDocument/2006/relationships/slide" Target="slides/slide24.xml" /><Relationship Id="rId25" Type="http://schemas.openxmlformats.org/officeDocument/2006/relationships/slide" Target="slides/slide25.xml" /><Relationship Id="rId27" Type="http://schemas.openxmlformats.org/officeDocument/2006/relationships/slide" Target="slides/slide27.xml" /><Relationship Id="rId28" Type="http://schemas.openxmlformats.org/officeDocument/2006/relationships/notesMaster" Target="notesMasters/notesMaster1.xml" /><Relationship Id="rId3" Type="http://schemas.openxmlformats.org/officeDocument/2006/relationships/slide" Target="slides/slide3.xml" /><Relationship Id="rId30" Type="http://schemas.openxmlformats.org/officeDocument/2006/relationships/tableStyles" Target="tableStyles.xml" /><Relationship Id="rId4" Type="http://schemas.openxmlformats.org/officeDocument/2006/relationships/slide" Target="slides/slide4.xml" /><Relationship Id="rId5" Type="http://schemas.openxmlformats.org/officeDocument/2006/relationships/slide" Target="slides/slide5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pn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3.svg" /><Relationship Id="rId2" Type="http://schemas.openxmlformats.org/officeDocument/2006/relationships/image" Target="media/image24.svg" /><Relationship Id="rId3" Type="http://schemas.openxmlformats.org/officeDocument/2006/relationships/image" Target="media/image25.svg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4.png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image" Target="media/image35.svg" /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image" Target="media/image36.svg" /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37.svg" /><Relationship Id="rId3" Type="http://schemas.openxmlformats.org/officeDocument/2006/relationships/image" Target="media/image38.svg" /><Relationship Id="rId4" Type="http://schemas.openxmlformats.org/officeDocument/2006/relationships/image" Target="media/image39.svg" /><Relationship Id="rId5" Type="http://schemas.openxmlformats.org/officeDocument/2006/relationships/image" Target="media/image40.svg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3.svg" /><Relationship Id="rId4" Type="http://schemas.openxmlformats.org/officeDocument/2006/relationships/image" Target="media/image43.svg" /><Relationship Id="rId3" Type="http://schemas.openxmlformats.org/officeDocument/2006/relationships/image" Target="media/image42.svg" /><Relationship Id="rId2" Type="http://schemas.openxmlformats.org/officeDocument/2006/relationships/image" Target="media/image41.svg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44.png" /></Relationships>
</file>

<file path=ppt/slides/_rels/slide9.xml.rels><?xml version="1.0" encoding="UTF-8" standalone="yes"?><Relationships xmlns="http://schemas.openxmlformats.org/package/2006/relationships"><Relationship Id="rId4" Type="http://schemas.openxmlformats.org/officeDocument/2006/relationships/image" Target="media/image48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45.svg" /><Relationship Id="rId2" Type="http://schemas.openxmlformats.org/officeDocument/2006/relationships/image" Target="media/image46.svg" /><Relationship Id="rId3" Type="http://schemas.openxmlformats.org/officeDocument/2006/relationships/image" Target="media/image47.svg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.svg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.svg" /><Relationship Id="rId2" Type="http://schemas.openxmlformats.org/officeDocument/2006/relationships/image" Target="media/image4.svg" /><Relationship Id="rId3" Type="http://schemas.openxmlformats.org/officeDocument/2006/relationships/image" Target="media/image5.svg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6.png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7.svg" /><Relationship Id="rId2" Type="http://schemas.openxmlformats.org/officeDocument/2006/relationships/image" Target="media/image8.svg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6.xml.rels><?xml version="1.0" encoding="UTF-8" standalone="yes"?><Relationships xmlns="http://schemas.openxmlformats.org/package/2006/relationships"><Relationship Id="rId5" Type="http://schemas.openxmlformats.org/officeDocument/2006/relationships/image" Target="media/image13.svg" /><Relationship Id="rId4" Type="http://schemas.openxmlformats.org/officeDocument/2006/relationships/image" Target="media/image12.svg" /><Relationship Id="rId2" Type="http://schemas.openxmlformats.org/officeDocument/2006/relationships/image" Target="media/image10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9.svg" /><Relationship Id="rId3" Type="http://schemas.openxmlformats.org/officeDocument/2006/relationships/image" Target="media/image11.svg" /></Relationships>
</file>

<file path=ppt/slides/_rels/slide1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4.svg" 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image" Target="media/image15.svg" /><Relationship Id="rId0" Type="http://schemas.openxmlformats.org/officeDocument/2006/relationships/slideLayout" Target="../slideLayouts/slideLayout1.xml" /><Relationship Id="rId2" Type="http://schemas.openxmlformats.org/officeDocument/2006/relationships/image" Target="media/image16.svg" /><Relationship Id="rId3" Type="http://schemas.openxmlformats.org/officeDocument/2006/relationships/image" Target="media/image17.svg" /></Relationships>
</file>

<file path=ppt/slides/_rels/slide19.xml.rels><?xml version="1.0" encoding="UTF-8" standalone="yes"?><Relationships xmlns="http://schemas.openxmlformats.org/package/2006/relationships"><Relationship Id="rId5" Type="http://schemas.openxmlformats.org/officeDocument/2006/relationships/image" Target="media/image22.svg" /><Relationship Id="rId3" Type="http://schemas.openxmlformats.org/officeDocument/2006/relationships/image" Target="media/image20.svg" /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8.svg" /><Relationship Id="rId2" Type="http://schemas.openxmlformats.org/officeDocument/2006/relationships/image" Target="media/image19.svg" /><Relationship Id="rId4" Type="http://schemas.openxmlformats.org/officeDocument/2006/relationships/image" Target="media/image21.svg" /></Relationships>
</file>

<file path=ppt/slides/_rels/slide2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6.png" /></Relationships>
</file>

<file path=ppt/slides/_rels/slide2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27.svg" 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0" Type="http://schemas.openxmlformats.org/officeDocument/2006/relationships/chart" Target="charts/chart1.xml" /><Relationship Id="rId2" Type="http://schemas.openxmlformats.org/officeDocument/2006/relationships/image" Target="media/image28.svg" /></Relationships>
</file>

<file path=ppt/slides/_rels/slide2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3" Type="http://schemas.openxmlformats.org/officeDocument/2006/relationships/image" Target="media/image31.svg" /><Relationship Id="rId1" Type="http://schemas.openxmlformats.org/officeDocument/2006/relationships/image" Target="media/image29.svg" /><Relationship Id="rId2" Type="http://schemas.openxmlformats.org/officeDocument/2006/relationships/image" Target="media/image30.svg" /></Relationships>
</file>

<file path=ppt/slides/_rels/slide2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32.png" /></Relationships>
</file>

<file path=ppt/slides/_rels/slide2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image" Target="media/image33.svg" /><Relationship Id="rId0" Type="http://schemas.openxmlformats.org/officeDocument/2006/relationships/slideLayout" Target="../slideLayouts/slideLayout1.xml" /></Relationships>
</file>

<file path=ppt/slides/_rels/slide2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png" /></Relationships>
</file>

<file path=ppt/slides/charts/chart1.xml><?xml version="1.0" encoding="utf-8"?>
<c:chartSpace xmlns:a="http://schemas.openxmlformats.org/drawingml/2006/main" xmlns:c="http://schemas.openxmlformats.org/drawingml/2006/chart">
  <c:chart>
    <c:title>
      <c:tx>
        <c:rich>
          <a:bodyPr/>
          <a:p>
            <a:pPr>
              <a:defRPr sz="1350">
                <a:solidFill>
                  <a:srgbClr val="0B2545"/>
                </a:solidFill>
              </a:defRPr>
            </a:pPr>
            <a:r>
              <a:rPr sz="1350">
                <a:solidFill>
                  <a:srgbClr val="0B2545"/>
                </a:solidFill>
              </a:rPr>
              <a:t>各行业 AI 提及率：优化前 → 优化后（%）</a:t>
            </a:r>
          </a:p>
        </c:rich>
      </c:tx>
      <c:overlay val="0"/>
      <c:spPr>
        <a:noFill/>
        <a:ln>
          <a:noFill/>
        </a:ln>
        <a:effectLst/>
      </c:spPr>
      <c:txPr>
        <a:bodyPr/>
        <a:p>
          <a:pPr>
            <a:defRPr sz="1350">
              <a:solidFill>
                <a:srgbClr val="0B2545"/>
              </a:solidFill>
            </a:defRPr>
          </a:pPr>
        </a:p>
      </c:txPr>
    </c:title>
    <c:plotArea>
      <c:barChart>
        <c:barDir val="bar"/>
        <c:grouping val="cluster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优化前</c:v>
                </c:pt>
              </c:strCache>
            </c:strRef>
          </c:tx>
          <c:spPr>
            <a:solidFill>
              <a:srgbClr val="CBD5E1"/>
            </a:solidFill>
          </c:spPr>
          <c:dLbls>
            <c:txPr>
              <a:bodyPr/>
              <a:p>
                <a:pPr>
                  <a:defRPr sz="750">
                    <a:solidFill>
                      <a:srgbClr val="0B2545"/>
                    </a:solidFill>
                  </a:defRPr>
                </a:pPr>
              </a:p>
            </c:txPr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strCache>
                <c:ptCount val="5"/>
                <c:pt idx="0">
                  <c:v>服务业（装修/律所）</c:v>
                </c:pt>
                <c:pt idx="1">
                  <c:v>建材（石材/卫浴）</c:v>
                </c:pt>
                <c:pt idx="2">
                  <c:v>制造业（五金加工）</c:v>
                </c:pt>
                <c:pt idx="3">
                  <c:v>茶叶</c:v>
                </c:pt>
                <c:pt idx="4">
                  <c:v>鞋服（B端代工）</c:v>
                </c:pt>
              </c:strCache>
            </c:strRef>
          </c:cat>
          <c:val>
            <c:numRe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</c:f>
              <c:strCache>
                <c:ptCount val="1"/>
                <c:pt idx="0">
                  <c:v>优化后</c:v>
                </c:pt>
              </c:strCache>
            </c:strRef>
          </c:tx>
          <c:spPr>
            <a:gradFill>
              <a:gsLst>
                <a:gs pos="0">
                  <a:srgbClr val="0EA5E9"/>
                </a:gs>
                <a:gs pos="100000">
                  <a:srgbClr val="F59E0B"/>
                </a:gs>
              </a:gsLst>
              <a:lin ang="0" scaled="1"/>
            </a:gradFill>
          </c:spPr>
          <c:dLbls>
            <c:txPr>
              <a:bodyPr/>
              <a:p>
                <a:pPr>
                  <a:defRPr sz="750">
                    <a:solidFill>
                      <a:srgbClr val="0B2545"/>
                    </a:solidFill>
                  </a:defRPr>
                </a:pPr>
              </a:p>
            </c:txPr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strCache>
                <c:ptCount val="5"/>
                <c:pt idx="0">
                  <c:v>服务业（装修/律所）</c:v>
                </c:pt>
                <c:pt idx="1">
                  <c:v>建材（石材/卫浴）</c:v>
                </c:pt>
                <c:pt idx="2">
                  <c:v>制造业（五金加工）</c:v>
                </c:pt>
                <c:pt idx="3">
                  <c:v>茶叶</c:v>
                </c:pt>
                <c:pt idx="4">
                  <c:v>鞋服（B端代工）</c:v>
                </c:pt>
              </c:strCache>
            </c:strRef>
          </c:cat>
          <c:val>
            <c:numRef>
              <c:numCache>
                <c:formatCode>General</c:formatCode>
                <c:ptCount val="5"/>
                <c:pt idx="0">
                  <c:v>55</c:v>
                </c:pt>
                <c:pt idx="1">
                  <c:v>42</c:v>
                </c:pt>
                <c:pt idx="2">
                  <c:v>35</c:v>
                </c:pt>
                <c:pt idx="3">
                  <c:v>30</c:v>
                </c:pt>
                <c:pt idx="4">
                  <c:v>28</c:v>
                </c:pt>
              </c:numCache>
            </c:numRef>
          </c:val>
        </c:ser>
        <c:gapWidth val="219"/>
        <c:overlap val="-27"/>
        <c:axId val="89736801"/>
        <c:axId val="89736802"/>
      </c:bar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94A3B8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94A3B8"/>
                </a:solidFill>
              </a:defRPr>
            </a:pPr>
          </a:p>
        </c:txPr>
        <c:crossAx val="89736801"/>
        <c:crossBetween val="between"/>
      </c:valAx>
      <c:spPr>
        <a:solidFill>
          <a:srgbClr val="FFFFFF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/>
        <a:p>
          <a:pPr>
            <a:defRPr sz="900">
              <a:solidFill>
                <a:srgbClr val="64748B"/>
              </a:solidFill>
            </a:defRPr>
          </a:pPr>
        </a:p>
      </c:txPr>
    </c:legend>
    <c:dispBlanksAs val="gap"/>
  </c:chart>
</c:chartSpace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 descr="&lt;Slide style={{ position: 'relative', width: 1280, height: 720, padding: 0, overflow: 'hidden', background: '#08182F', fontFamily: &quot;'Source Han Sans SC','PingFang SC','Microsoft YaHei',sans-serif&quot; }}&gt;&#10;    &lt;Image src=&quot;assets/cover_bg.png&quot; style={{ position: 'absolute', top: 0, left: 0, width: 1280, height: 720, objectFit: 'cover', opacity: 0.95 }} /&gt;&#10;    &lt;Box style={{ position: 'absolute', top: 0, left: 0, width: 1280, height: 720, background: 'linear-gradient(90deg, rgba(6,20,42,0.95) 0%, rgba(6,20,42,0.80) 42%, rgba(6,20,42,0.30) 100%)' }} /&gt;&#10;    &lt;Box style={{ position: 'absolute', top: 0, left: 0, width: 1280, height: 720, background: 'linear-gradient(180deg, rgba(6,20,42,0.55) 0%, rgba(6,20,42,0) 30%, rgba(6,20,42,0.55) 100%)' }} /&gt;&#10;&#10;    &lt;Box style={{ position: 'relative', zIndex: 2, width: 1280, height: 720, padding: '60px 80px 52px 80px', flexDirection: 'column', justifyContent: 'space-between' }}&gt;&#10;        &lt;Box style={{ flexDirection: 'row', justifyContent: 'space-between', alignItems: 'center' }}&gt;&#10;            &lt;Box style={{ flexDirection: 'row', alignItems: 'center', gap: 12 }}&gt;&#10;                &lt;Box style={{ width: 34, height: 34, borderRadius: 10, background: 'linear-gradient(135deg, #0EA5E9 0%, #0D9488 100%)', justifyContent: 'center', alignItems: 'center' }}&gt;&#10;                    &lt;Text style={{ fontSize: 18, fontWeight: 'bold', color: '#FFFFFF' }}&gt;睿&lt;/Text&gt;&#10;                &lt;/Box&gt;&#10;                &lt;Text style={{ fontSize: 17, color: '#CBD5E1', letterSpacing: 2, fontWeight: 600 }}&gt;福建艾索 × 睿擎科技&lt;/Text&gt;&#10;            &lt;/Box&gt;&#10;            &lt;Text style={{ fontSize: 15, color: '#94A3B8', letterSpacing: 1 }}&gt;四标融合 · GEO 工程化落地&lt;/Text&gt;&#10;        &lt;/Box&gt;&#10;&#10;        &lt;Box style={{ flexDirection: 'column', gap: 20, maxWidth: 900 }}&gt;&#10;            &lt;Box style={{ flexDirection: 'row', alignItems: 'center', gap: 14 }}&gt;&#10;                &lt;Box style={{ width: 46, height: 5, background: '#F59E0B', borderRadius: 3 }} /&gt;&#10;                &lt;Text style={{ fontSize: 18, color: '#7DD3FC', letterSpacing: 5, fontWeight: 'bold' }}&gt;GEO 培训 · 方法论发布&lt;/Text&gt;&#10;            &lt;/Box&gt;&#10;            &lt;Text style={{ fontSize: 70, fontWeight: 'bold', color: '#FFFFFF', lineHeight: 1.1, letterSpacing: 2, textShadow: '0 4px 24px rgba(0,0,0,0.35)' }}&gt;从“被搜索”到“被信任”&lt;/Text&gt;&#10;            &lt;Text style={{ fontSize: 25, color: '#BFDBFE', lineHeight: 1.55, fontWeight: 500 }}&gt;基于四标融合 GEO 方法论的&lt;br /&gt;睿擎 GEO 双五模型培训&lt;/Text&gt;&#10;        &lt;/Box&gt;&#10;&#10;        &lt;Box style={{ flexDirection: 'row', justifyContent: 'space-between', alignItems: 'flex-end' }}&gt;&#10;            &lt;Box style={{ flexDirection: 'row', gap: 40 }}&gt;&#10;                &lt;Box style={{ flexDirection: 'column', gap: 6 }}&gt;&#10;                    &lt;Text style={{ fontSize: 13, color: '#64748B', letterSpacing: 1 }}&gt;发布时间&lt;/Text&gt;&#10;                    &lt;Text style={{ fontSize: 18, color: '#E2E8F0', fontWeight: 'bold' }}&gt;2026 年 10 月&lt;/Text&gt;&#10;                &lt;/Box&gt;&#10;                &lt;Box style={{ width: 1, height: 40, background: 'rgba(148,163,184,0.35)' }} /&gt;&#10;                &lt;Box style={{ flexDirection: 'column', gap: 6 }}&gt;&#10;                    &lt;Text style={{ fontSize: 13, color: '#64748B', letterSpacing: 1 }}&gt;版本&lt;/Text&gt;&#10;                    &lt;Text style={{ fontSize: 18, color: '#F59E0B', fontWeight: 'bold' }}&gt;双五模型 V3.0&lt;/Text&gt;&#10;                &lt;/Box&gt;&#10;                &lt;Box style={{ width: 1, height: 40, background: 'rgba(148,163,184,0.35)' }} /&gt;&#10;                &lt;Box style={{ flexDirection: 'column', gap: 6 }}&gt;&#10;                    &lt;Text style={{ fontSize: 13, color: '#64748B', letterSpacing: 1 }}&gt;下次更新&lt;/Text&gt;&#10;                    &lt;Text style={{ fontSize: 18, color: '#E2E8F0', fontWeight: 'bold' }}&gt;2026 年 12 月&lt;/Text&gt;&#10;                &lt;/Box&gt;&#10;            &lt;/Box&gt;&#10;            &lt;Box style={{ flexDirection: 'column', alignItems: 'flex-end', gap: 6 }}&gt;&#10;                &lt;Text style={{ fontSize: 15, color: '#94A3B8' }}&gt;www.fjiso.cn&lt;/Text&gt;&#10;                &lt;Text style={{ fontSize: 15, color: '#94A3B8' }}&gt;www.ruigeo.com&lt;/Text&gt;&#10;            &lt;/Box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8182F"/>
          </a:solidFill>
          <a:ln/>
        </p:spPr>
        <p:txBody>
          <a:bodyPr/>
          <a:p/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1">
            <a:alphaModFix amt="95000"/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142A">
                  <a:alpha val="95000"/>
                </a:srgbClr>
              </a:gs>
              <a:gs pos="42000">
                <a:srgbClr val="06142A">
                  <a:alpha val="80000"/>
                </a:srgbClr>
              </a:gs>
              <a:gs pos="100000">
                <a:srgbClr val="06142A">
                  <a:alpha val="3000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142A">
                  <a:alpha val="55000"/>
                </a:srgbClr>
              </a:gs>
              <a:gs pos="30000">
                <a:srgbClr val="06142A">
                  <a:alpha val="0"/>
                </a:srgbClr>
              </a:gs>
              <a:gs pos="100000">
                <a:srgbClr val="06142A">
                  <a:alpha val="55000"/>
                </a:srgbClr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6" name=""/>
          <p:cNvSpPr/>
          <p:nvPr/>
        </p:nvSpPr>
        <p:spPr>
          <a:xfrm rot="0" flipH="0" flipV="0">
            <a:off x="762000" y="571500"/>
            <a:ext cx="323850" cy="323850"/>
          </a:xfrm>
          <a:prstGeom prst="roundRect">
            <a:avLst>
              <a:gd name="adj" fmla="val 29412"/>
            </a:avLst>
          </a:prstGeom>
          <a:gradFill>
            <a:gsLst>
              <a:gs pos="0">
                <a:srgbClr val="0EA5E9"/>
              </a:gs>
              <a:gs pos="100000">
                <a:srgbClr val="0D948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838200" y="628650"/>
            <a:ext cx="171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睿</a:t>
            </a:r>
            <a:endParaRPr/>
          </a:p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1200150" y="638175"/>
            <a:ext cx="17335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 spc="150">
                <a:solidFill>
                  <a:srgbClr val="CBD5E1"/>
                </a:solidFill>
                <a:latin typeface="Source Han Sans SC"/>
                <a:ea typeface="Source Han Sans SC"/>
              </a:rPr>
              <a:t>福建艾索</a:t>
            </a:r>
            <a:r>
              <a:rPr lang="en-US" sz="1275" b="1" spc="150">
                <a:solidFill>
                  <a:srgbClr val="CBD5E1"/>
                </a:solidFill>
                <a:latin typeface="Source Han Sans SC"/>
                <a:ea typeface="Source Han Sans SC"/>
              </a:rPr>
              <a:t> × </a:t>
            </a:r>
            <a:r>
              <a:rPr lang="zh-CN" sz="1275" b="1" spc="150">
                <a:solidFill>
                  <a:srgbClr val="CBD5E1"/>
                </a:solidFill>
                <a:latin typeface="Source Han Sans SC"/>
                <a:ea typeface="Source Han Sans SC"/>
              </a:rPr>
              <a:t>睿擎科技</a:t>
            </a:r>
            <a:endParaRPr/>
          </a:p>
        </p:txBody>
      </p:sp>
      <p:sp>
        <p:nvSpPr>
          <p:cNvPr id="9" name="" descr="{&quot;isTemplate&quot;:true,&quot;type&quot;:&quot;text&quot;}"/>
          <p:cNvSpPr txBox="1"/>
          <p:nvPr/>
        </p:nvSpPr>
        <p:spPr>
          <a:xfrm rot="0" flipH="0" flipV="0">
            <a:off x="9525000" y="647700"/>
            <a:ext cx="1905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94A3B8"/>
                </a:solidFill>
                <a:latin typeface="Source Han Sans SC"/>
                <a:ea typeface="Source Han Sans SC"/>
              </a:rPr>
              <a:t>四标融合</a:t>
            </a:r>
            <a:r>
              <a:rPr lang="en-US" sz="1125" spc="75">
                <a:solidFill>
                  <a:srgbClr val="94A3B8"/>
                </a:solidFill>
                <a:latin typeface="Source Han Sans SC"/>
                <a:ea typeface="Source Han Sans SC"/>
              </a:rPr>
              <a:t> · GEO </a:t>
            </a:r>
            <a:r>
              <a:rPr lang="zh-CN" sz="1125" spc="75">
                <a:solidFill>
                  <a:srgbClr val="94A3B8"/>
                </a:solidFill>
                <a:latin typeface="Source Han Sans SC"/>
                <a:ea typeface="Source Han Sans SC"/>
              </a:rPr>
              <a:t>工程化落地</a:t>
            </a:r>
            <a:endParaRPr/>
          </a:p>
        </p:txBody>
      </p:sp>
      <p:sp>
        <p:nvSpPr>
          <p:cNvPr id="10" name=""/>
          <p:cNvSpPr/>
          <p:nvPr/>
        </p:nvSpPr>
        <p:spPr>
          <a:xfrm rot="0" flipH="0" flipV="0">
            <a:off x="762000" y="2324100"/>
            <a:ext cx="43815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1" name="" descr="{&quot;isTemplate&quot;:true,&quot;type&quot;:&quot;text&quot;}"/>
          <p:cNvSpPr txBox="1"/>
          <p:nvPr/>
        </p:nvSpPr>
        <p:spPr>
          <a:xfrm rot="0" flipH="0" flipV="0">
            <a:off x="1333500" y="2238375"/>
            <a:ext cx="24669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 spc="375">
                <a:solidFill>
                  <a:srgbClr val="7DD3FC"/>
                </a:solidFill>
                <a:latin typeface="Source Han Sans SC"/>
                <a:ea typeface="Source Han Sans SC"/>
              </a:rPr>
              <a:t>GEO </a:t>
            </a:r>
            <a:r>
              <a:rPr lang="zh-CN" sz="1350" b="1" spc="375">
                <a:solidFill>
                  <a:srgbClr val="7DD3FC"/>
                </a:solidFill>
                <a:latin typeface="Source Han Sans SC"/>
                <a:ea typeface="Source Han Sans SC"/>
              </a:rPr>
              <a:t>培训</a:t>
            </a:r>
            <a:r>
              <a:rPr lang="en-US" sz="1350" b="1" spc="375">
                <a:solidFill>
                  <a:srgbClr val="7DD3FC"/>
                </a:solidFill>
                <a:latin typeface="Source Han Sans SC"/>
                <a:ea typeface="Source Han Sans SC"/>
              </a:rPr>
              <a:t> · </a:t>
            </a:r>
            <a:r>
              <a:rPr lang="zh-CN" sz="1350" b="1" spc="375">
                <a:solidFill>
                  <a:srgbClr val="7DD3FC"/>
                </a:solidFill>
                <a:latin typeface="Source Han Sans SC"/>
                <a:ea typeface="Source Han Sans SC"/>
              </a:rPr>
              <a:t>方法论发布</a:t>
            </a:r>
            <a:endParaRPr/>
          </a:p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762000" y="2638425"/>
            <a:ext cx="8572500" cy="885825"/>
          </a:xfrm>
          <a:prstGeom prst="rect"/>
        </p:spPr>
        <p:txBody>
          <a:bodyPr wrap="none" lIns="0" tIns="0" rIns="0" bIns="0"/>
          <a:p>
            <a:pPr>
              <a:lnSpc>
                <a:spcPct val="110000"/>
              </a:lnSpc>
            </a:pPr>
            <a:r>
              <a:rPr lang="zh-CN" sz="5250" b="1" spc="150">
                <a:solidFill>
                  <a:srgbClr val="FFFFFF"/>
                </a:solidFill>
                <a:effectLst>
                  <a:outerShdw blurRad="228600" dist="38100" dir="5400000">
                    <a:srgbClr val="000000">
                      <a:alpha val="35000"/>
                    </a:srgbClr>
                  </a:outerShdw>
                </a:effectLst>
                <a:latin typeface="Source Han Sans SC"/>
                <a:ea typeface="Source Han Sans SC"/>
              </a:rPr>
              <a:t>从“被搜索”到“被信任”</a:t>
            </a:r>
            <a:endParaRPr/>
          </a:p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762000" y="3714750"/>
            <a:ext cx="8572500" cy="885825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基于四标融合</a:t>
            </a:r>
            <a:r>
              <a:rPr lang="en-US" sz="1875">
                <a:solidFill>
                  <a:srgbClr val="BFDBFE"/>
                </a:solidFill>
                <a:latin typeface="Source Han Sans SC"/>
                <a:ea typeface="Source Han Sans SC"/>
              </a:rPr>
              <a:t> GEO </a:t>
            </a: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方法论的</a:t>
            </a:r>
            <a:endParaRPr/>
          </a:p>
          <a:p>
            <a:pPr>
              <a:lnSpc>
                <a:spcPct val="155000"/>
              </a:lnSpc>
            </a:pP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睿擎</a:t>
            </a:r>
            <a:r>
              <a:rPr lang="en-US" sz="1875">
                <a:solidFill>
                  <a:srgbClr val="BFDBFE"/>
                </a:solidFill>
                <a:latin typeface="Source Han Sans SC"/>
                <a:ea typeface="Source Han Sans SC"/>
              </a:rPr>
              <a:t> GEO </a:t>
            </a: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双五模型培训</a:t>
            </a:r>
            <a:endParaRPr/>
          </a:p>
        </p:txBody>
      </p:sp>
      <p:sp>
        <p:nvSpPr>
          <p:cNvPr id="14" name="" descr="{&quot;isTemplate&quot;:true,&quot;type&quot;:&quot;text&quot;}"/>
          <p:cNvSpPr txBox="1"/>
          <p:nvPr/>
        </p:nvSpPr>
        <p:spPr>
          <a:xfrm rot="0" flipH="0" flipV="0">
            <a:off x="762000" y="5943600"/>
            <a:ext cx="1133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64748B"/>
                </a:solidFill>
                <a:latin typeface="Source Han Sans SC"/>
                <a:ea typeface="Source Han Sans SC"/>
              </a:rPr>
              <a:t>发布时间</a:t>
            </a:r>
            <a:endParaRPr/>
          </a:p>
        </p:txBody>
      </p:sp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762000" y="6153150"/>
            <a:ext cx="11334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E2E8F0"/>
                </a:solidFill>
                <a:latin typeface="Source Han Sans SC"/>
                <a:ea typeface="Source Han Sans SC"/>
              </a:rPr>
              <a:t>2026 </a:t>
            </a:r>
            <a:r>
              <a:rPr lang="zh-CN" sz="1350" b="1">
                <a:solidFill>
                  <a:srgbClr val="E2E8F0"/>
                </a:solidFill>
                <a:latin typeface="Source Han Sans SC"/>
                <a:ea typeface="Source Han Sans SC"/>
              </a:rPr>
              <a:t>年</a:t>
            </a:r>
            <a:r>
              <a:rPr lang="en-US" sz="1350" b="1">
                <a:solidFill>
                  <a:srgbClr val="E2E8F0"/>
                </a:solidFill>
                <a:latin typeface="Source Han Sans SC"/>
                <a:ea typeface="Source Han Sans SC"/>
              </a:rPr>
              <a:t> 10 </a:t>
            </a:r>
            <a:r>
              <a:rPr lang="zh-CN" sz="1350" b="1">
                <a:solidFill>
                  <a:srgbClr val="E2E8F0"/>
                </a:solidFill>
                <a:latin typeface="Source Han Sans SC"/>
                <a:ea typeface="Source Han Sans SC"/>
              </a:rPr>
              <a:t>月</a:t>
            </a:r>
            <a:endParaRPr/>
          </a:p>
        </p:txBody>
      </p:sp>
      <p:sp>
        <p:nvSpPr>
          <p:cNvPr id="16" name=""/>
          <p:cNvSpPr/>
          <p:nvPr/>
        </p:nvSpPr>
        <p:spPr>
          <a:xfrm rot="0" flipH="0" flipV="0">
            <a:off x="2276475" y="5943600"/>
            <a:ext cx="9525" cy="381000"/>
          </a:xfrm>
          <a:prstGeom prst="rect">
            <a:avLst/>
          </a:prstGeom>
          <a:solidFill>
            <a:srgbClr val="94A3B8">
              <a:alpha val="35000"/>
            </a:srgbClr>
          </a:solidFill>
          <a:ln/>
        </p:spPr>
        <p:txBody>
          <a:bodyPr/>
          <a:p/>
        </p:txBody>
      </p:sp>
      <p:sp>
        <p:nvSpPr>
          <p:cNvPr id="17" name="" descr="{&quot;isTemplate&quot;:true,&quot;type&quot;:&quot;text&quot;}"/>
          <p:cNvSpPr txBox="1"/>
          <p:nvPr/>
        </p:nvSpPr>
        <p:spPr>
          <a:xfrm rot="0" flipH="0" flipV="0">
            <a:off x="2667000" y="5943600"/>
            <a:ext cx="11239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64748B"/>
                </a:solidFill>
                <a:latin typeface="Source Han Sans SC"/>
                <a:ea typeface="Source Han Sans SC"/>
              </a:rPr>
              <a:t>版本</a:t>
            </a:r>
            <a:endParaRPr/>
          </a:p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2667000" y="6153150"/>
            <a:ext cx="11239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59E0B"/>
                </a:solidFill>
                <a:latin typeface="Source Han Sans SC"/>
                <a:ea typeface="Source Han Sans SC"/>
              </a:rPr>
              <a:t>双五模型</a:t>
            </a:r>
            <a:r>
              <a:rPr lang="en-US" sz="1350" b="1">
                <a:solidFill>
                  <a:srgbClr val="F59E0B"/>
                </a:solidFill>
                <a:latin typeface="Source Han Sans SC"/>
                <a:ea typeface="Source Han Sans SC"/>
              </a:rPr>
              <a:t> V3.0</a:t>
            </a:r>
            <a:endParaRPr/>
          </a:p>
        </p:txBody>
      </p:sp>
      <p:sp>
        <p:nvSpPr>
          <p:cNvPr id="19" name=""/>
          <p:cNvSpPr/>
          <p:nvPr/>
        </p:nvSpPr>
        <p:spPr>
          <a:xfrm rot="0" flipH="0" flipV="0">
            <a:off x="4171950" y="5943600"/>
            <a:ext cx="9525" cy="381000"/>
          </a:xfrm>
          <a:prstGeom prst="rect">
            <a:avLst/>
          </a:prstGeom>
          <a:solidFill>
            <a:srgbClr val="94A3B8">
              <a:alpha val="35000"/>
            </a:srgbClr>
          </a:solidFill>
          <a:ln/>
        </p:spPr>
        <p:txBody>
          <a:bodyPr/>
          <a:p/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4562475" y="5943600"/>
            <a:ext cx="1133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64748B"/>
                </a:solidFill>
                <a:latin typeface="Source Han Sans SC"/>
                <a:ea typeface="Source Han Sans SC"/>
              </a:rPr>
              <a:t>下次更新</a:t>
            </a:r>
            <a:endParaRPr/>
          </a:p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4562475" y="6153150"/>
            <a:ext cx="11334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E2E8F0"/>
                </a:solidFill>
                <a:latin typeface="Source Han Sans SC"/>
                <a:ea typeface="Source Han Sans SC"/>
              </a:rPr>
              <a:t>2026 </a:t>
            </a:r>
            <a:r>
              <a:rPr lang="zh-CN" sz="1350" b="1">
                <a:solidFill>
                  <a:srgbClr val="E2E8F0"/>
                </a:solidFill>
                <a:latin typeface="Source Han Sans SC"/>
                <a:ea typeface="Source Han Sans SC"/>
              </a:rPr>
              <a:t>年</a:t>
            </a:r>
            <a:r>
              <a:rPr lang="en-US" sz="1350" b="1">
                <a:solidFill>
                  <a:srgbClr val="E2E8F0"/>
                </a:solidFill>
                <a:latin typeface="Source Han Sans SC"/>
                <a:ea typeface="Source Han Sans SC"/>
              </a:rPr>
              <a:t> 12 </a:t>
            </a:r>
            <a:r>
              <a:rPr lang="zh-CN" sz="1350" b="1">
                <a:solidFill>
                  <a:srgbClr val="E2E8F0"/>
                </a:solidFill>
                <a:latin typeface="Source Han Sans SC"/>
                <a:ea typeface="Source Han Sans SC"/>
              </a:rPr>
              <a:t>月</a:t>
            </a:r>
            <a:endParaRPr/>
          </a:p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10582275" y="5962650"/>
            <a:ext cx="8477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94A3B8"/>
                </a:solidFill>
                <a:latin typeface="Source Han Sans SC"/>
                <a:ea typeface="Source Han Sans SC"/>
              </a:rPr>
              <a:t>www.fjiso.cn</a:t>
            </a:r>
            <a:endParaRPr/>
          </a:p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10287000" y="6191250"/>
            <a:ext cx="1143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94A3B8"/>
                </a:solidFill>
                <a:latin typeface="Source Han Sans SC"/>
                <a:ea typeface="Source Han Sans SC"/>
              </a:rPr>
              <a:t>www.ruigeo.com</a:t>
            </a:r>
            <a:endParaRPr/>
          </a:p>
        </p:txBody>
      </p:sp>
    </p:spTree>
  </p:cSld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419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双主体架构：标准制定 × 场景落地&lt;/Text&gt;&#10;                &lt;Text style={{ fontSize: 15, color: '#64748B' }}&gt;四标融合方法论 与 睿擎 GEO 双五模型 同源共建、深度嵌套&lt;/Text&gt;&#10;            &lt;/Box&gt;&#10;        &lt;/Box&gt;&#10;        &lt;Text style={{ fontSize: 13, color: '#94A3B8', letterSpacing: 2, marginTop: 10 }}&gt;品牌信息&lt;/Text&gt;&#10;    &lt;/Box&gt;&#10;&#10;    &lt;Box style={{ flex: 1, flexDirection: 'column', gap: 14 }}&gt;&#10;        &lt;Box style={{ flex: 1, flexDirection: 'row', gap: 20 }}&gt;&#10;            &lt;Box style={{ flex: 1.25, flexDirection: 'column', borderRadius: 16, overflow: 'hidden', border: '1px solid #E2E8F0', boxShadow: '0 4px 20px rgba(0,0,0,0.06)' }}&gt;&#10;                &lt;Box style={{ background: 'linear-gradient(135deg, #0B2545 0%, #0EA5E9 100%)', padding: '20px 26px', flexDirection: 'column', gap: 6 }}&gt;&#10;                    &lt;Text style={{ fontSize: 22, fontWeight: 'bold', color: '#FFFFFF' }}&gt;福建艾索企业管理有限公司&lt;/Text&gt;&#10;                    &lt;Text style={{ fontSize: 14, color: '#BAE6FD', letterSpacing: 1 }}&gt;标准制定与全案交付&lt;/Text&gt;&#10;                &lt;/Box&gt;&#10;                &lt;Box style={{ flex: 1, padding: '18px 26px', flexDirection: 'column', gap: 14 }}&gt;&#10;                    &lt;Box style={{ flexDirection: 'column', gap: 4 }}&gt;&#10;                        &lt;Text style={{ fontSize: 12, color: '#94A3B8', letterSpacing: 1 }}&gt;方法论&lt;/Text&gt;&#10;                        &lt;Text style={{ fontSize: 17, color: '#0B2545', fontWeight: 'bold' }}&gt;四标融合 GEO 方法论&lt;/Text&gt;&#10;                    &lt;/Box&gt;&#10;                    &lt;Box style={{ flexDirection: 'column', gap: 4 }}&gt;&#10;                        &lt;Text style={{ fontSize: 12, color: '#94A3B8', letterSpacing: 1 }}&gt;核心定位&lt;/Text&gt;&#10;                        &lt;Text style={{ fontSize: 16, color: '#1E293B' }}&gt;标准制定与全案交付&lt;/Text&gt;&#10;                    &lt;/Box&gt;&#10;                    &lt;Box style={{ flexDirection: 'column', gap: 4 }}&gt;&#10;                        &lt;Text style={{ fontSize: 12, color: '#94A3B8', letterSpacing: 1 }}&gt;资质&lt;/Text&gt;&#10;                        &lt;Text style={{ fontSize: 15, color: '#1E293B', lineHeight: 1.5 }}&gt;全国首批 AAA 级数字化转型咨询服务机构&lt;br /&gt;中国企业联合会智慧企业工作委员会会员&lt;/Text&gt;&#10;                    &lt;/Box&gt;&#10;                    &lt;Box style={{ marginTop: 'auto', flexDirection: 'row', alignItems: 'center', gap: 8 }}&gt;&#10;                        &lt;FAIcon name='globe' style={{ fill: '#0EA5E9', width: 16, height: 16 }} /&gt;&#10;                        &lt;Text style={{ fontSize: 15, color: '#0EA5E9', fontWeight: 'bold' }}&gt;www.fjiso.cn&lt;/Text&gt;&#10;                    &lt;/Box&gt;&#10;                &lt;/Box&gt;&#10;            &lt;/Box&gt;&#10;&#10;            &lt;Box style={{ flex: 1, flexDirection: 'column', borderRadius: 16, overflow: 'hidden', border: '1px solid #E2E8F0', boxShadow: '0 4px 20px rgba(0,0,0,0.06)' }}&gt;&#10;                &lt;Box style={{ background: 'linear-gradient(135deg, #0D9488 0%, #0EA5E9 100%)', padding: '20px 26px', flexDirection: 'column', gap: 6 }}&gt;&#10;                    &lt;Text style={{ fontSize: 22, fontWeight: 'bold', color: '#FFFFFF' }}&gt;睿擎科技&lt;/Text&gt;&#10;                    &lt;Text style={{ fontSize: 14, color: '#CCFBF1', letterSpacing: 1 }}&gt;场景化落地与轻量化交付&lt;/Text&gt;&#10;                &lt;/Box&gt;&#10;                &lt;Box style={{ flex: 1, padding: '18px 26px', flexDirection: 'column', gap: 14 }}&gt;&#10;                    &lt;Box style={{ flexDirection: 'column', gap: 4 }}&gt;&#10;                        &lt;Text style={{ fontSize: 12, color: '#94A3B8', letterSpacing: 1 }}&gt;方法论&lt;/Text&gt;&#10;                        &lt;Text style={{ fontSize: 17, color: '#0B2545', fontWeight: 'bold' }}&gt;睿擎 GEO 双五模型 V3.0&lt;/Text&gt;&#10;                    &lt;/Box&gt;&#10;                    &lt;Box style={{ flexDirection: 'column', gap: 4 }}&gt;&#10;                        &lt;Text style={{ fontSize: 12, color: '#94A3B8', letterSpacing: 1 }}&gt;核心定位&lt;/Text&gt;&#10;                        &lt;Text style={{ fontSize: 16, color: '#1E293B' }}&gt;场景化落地与轻量化交付&lt;/Text&gt;&#10;                    &lt;/Box&gt;&#10;                    &lt;Box style={{ flexDirection: 'column', gap: 4 }}&gt;&#10;                        &lt;Text style={{ fontSize: 12, color: '#94A3B8', letterSpacing: 1 }}&gt;能力特征&lt;/Text&gt;&#10;                        &lt;Text style={{ fontSize: 15, color: '#1E293B', lineHeight: 1.5 }}&gt;面向真实经营场景的工程化方法&lt;br /&gt;轻量、可复制、可持续迭代&lt;/Text&gt;&#10;                    &lt;/Box&gt;&#10;                    &lt;Box style={{ marginTop: 'auto', flexDirection: 'row', alignItems: 'center', gap: 8 }}&gt;&#10;                        &lt;FAIcon name='globe' style={{ fill: '#0D9488', width: 16, height: 16 }} /&gt;&#10;                        &lt;Text style={{ fontSize: 15, color: '#0D9488', fontWeight: 'bold' }}&gt;www.ruigeo.com&lt;/Text&gt;&#10;                    &lt;/Box&gt;&#10;                &lt;/Box&gt;&#10;            &lt;/Box&gt;&#10;        &lt;/Box&gt;&#10;&#10;        &lt;Box style={{ height: 54, borderRadius: 12, background: 'linear-gradient(90deg, rgba(11,37,69,0.06) 0%, rgba(14,165,233,0.10) 100%)', border: '1px solid #E2E8F0', flexDirection: 'row', alignItems: 'center', padding: '0 24px', gap: 12 }}&gt;&#10;            &lt;FAIcon name='handshake' style={{ fill: '#0EA5E9', width: 20, height: 20 }} /&gt;&#10;            &lt;Text style={{ fontSize: 16, color: '#0B2545' }}&gt;&#10;                &lt;span style={{ fontWeight: 'bold' }}&gt;同源共建 · 深度嵌套：&lt;/span&gt;艾索定标准、控合规、交付全案；睿擎做场景、降门槛、快速落地。&#10;            &lt;/Text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02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21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422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4981575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双主体架构：标准制定</a:t>
            </a: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 × 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场景落地</a:t>
            </a:r>
            <a:endParaRPr/>
          </a:p>
        </p:txBody>
      </p:sp>
      <p:sp>
        <p:nvSpPr>
          <p:cNvPr id="423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49815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四标融合方法论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与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睿擎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双五模型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同源共建、深度嵌套</a:t>
            </a:r>
            <a:endParaRPr/>
          </a:p>
        </p:txBody>
      </p:sp>
      <p:sp>
        <p:nvSpPr>
          <p:cNvPr id="424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品牌信息</a:t>
            </a:r>
            <a:endParaRPr/>
          </a:p>
        </p:txBody>
      </p:sp>
      <p:sp>
        <p:nvSpPr>
          <p:cNvPr id="425" name=""/>
          <p:cNvSpPr/>
          <p:nvPr/>
        </p:nvSpPr>
        <p:spPr>
          <a:xfrm rot="0" flipH="0" flipV="0">
            <a:off x="609600" y="1028700"/>
            <a:ext cx="5991225" cy="4629150"/>
          </a:xfrm>
          <a:prstGeom prst="roundRect">
            <a:avLst>
              <a:gd name="adj" fmla="val 3292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426" name=""/>
          <p:cNvSpPr/>
          <p:nvPr/>
        </p:nvSpPr>
        <p:spPr>
          <a:xfrm rot="0" flipH="0" flipV="0">
            <a:off x="609600" y="1028700"/>
            <a:ext cx="5991225" cy="857250"/>
          </a:xfrm>
          <a:custGeom>
            <a:pathLst>
              <a:path w="629" h="90">
                <a:moveTo>
                  <a:pt x="613" y="0"/>
                </a:moveTo>
                <a:cubicBezTo>
                  <a:pt x="622" y="0"/>
                  <a:pt x="629" y="7"/>
                  <a:pt x="629" y="16"/>
                </a:cubicBezTo>
                <a:lnTo>
                  <a:pt x="629" y="90"/>
                </a:lnTo>
                <a:lnTo>
                  <a:pt x="0" y="90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613" y="0"/>
                </a:lnTo>
                <a:close/>
              </a:path>
            </a:pathLst>
          </a:cu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427" name="" descr="{&quot;isTemplate&quot;:true,&quot;type&quot;:&quot;text&quot;}"/>
          <p:cNvSpPr txBox="1"/>
          <p:nvPr/>
        </p:nvSpPr>
        <p:spPr>
          <a:xfrm rot="0" flipH="0" flipV="0">
            <a:off x="857250" y="1219200"/>
            <a:ext cx="54959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FFFFF"/>
                </a:solidFill>
                <a:latin typeface="Source Han Sans SC"/>
                <a:ea typeface="Source Han Sans SC"/>
              </a:rPr>
              <a:t>福建艾索企业管理有限公司</a:t>
            </a:r>
            <a:endParaRPr/>
          </a:p>
        </p:txBody>
      </p:sp>
      <p:sp>
        <p:nvSpPr>
          <p:cNvPr id="428" name="" descr="{&quot;isTemplate&quot;:true,&quot;type&quot;:&quot;text&quot;}"/>
          <p:cNvSpPr txBox="1"/>
          <p:nvPr/>
        </p:nvSpPr>
        <p:spPr>
          <a:xfrm rot="0" flipH="0" flipV="0">
            <a:off x="857250" y="1533525"/>
            <a:ext cx="5495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BAE6FD"/>
                </a:solidFill>
                <a:latin typeface="Source Han Sans SC"/>
                <a:ea typeface="Source Han Sans SC"/>
              </a:rPr>
              <a:t>标准制定与全案交付</a:t>
            </a:r>
            <a:endParaRPr/>
          </a:p>
        </p:txBody>
      </p:sp>
      <p:sp>
        <p:nvSpPr>
          <p:cNvPr id="429" name="" descr="{&quot;isTemplate&quot;:true,&quot;type&quot;:&quot;text&quot;}"/>
          <p:cNvSpPr txBox="1"/>
          <p:nvPr/>
        </p:nvSpPr>
        <p:spPr>
          <a:xfrm rot="0" flipH="0" flipV="0">
            <a:off x="857250" y="2057400"/>
            <a:ext cx="54959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94A3B8"/>
                </a:solidFill>
                <a:latin typeface="Source Han Sans SC"/>
                <a:ea typeface="Source Han Sans SC"/>
              </a:rPr>
              <a:t>方法论</a:t>
            </a:r>
            <a:endParaRPr/>
          </a:p>
        </p:txBody>
      </p:sp>
      <p:sp>
        <p:nvSpPr>
          <p:cNvPr id="430" name="" descr="{&quot;isTemplate&quot;:true,&quot;type&quot;:&quot;text&quot;}"/>
          <p:cNvSpPr txBox="1"/>
          <p:nvPr/>
        </p:nvSpPr>
        <p:spPr>
          <a:xfrm rot="0" flipH="0" flipV="0">
            <a:off x="857250" y="2238375"/>
            <a:ext cx="54959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四标融合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GEO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方法论</a:t>
            </a:r>
            <a:endParaRPr/>
          </a:p>
        </p:txBody>
      </p:sp>
      <p:sp>
        <p:nvSpPr>
          <p:cNvPr id="431" name="" descr="{&quot;isTemplate&quot;:true,&quot;type&quot;:&quot;text&quot;}"/>
          <p:cNvSpPr txBox="1"/>
          <p:nvPr/>
        </p:nvSpPr>
        <p:spPr>
          <a:xfrm rot="0" flipH="0" flipV="0">
            <a:off x="857250" y="2571750"/>
            <a:ext cx="54959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94A3B8"/>
                </a:solidFill>
                <a:latin typeface="Source Han Sans SC"/>
                <a:ea typeface="Source Han Sans SC"/>
              </a:rPr>
              <a:t>核心定位</a:t>
            </a:r>
            <a:endParaRPr/>
          </a:p>
        </p:txBody>
      </p:sp>
      <p:sp>
        <p:nvSpPr>
          <p:cNvPr id="432" name="" descr="{&quot;isTemplate&quot;:true,&quot;type&quot;:&quot;text&quot;}"/>
          <p:cNvSpPr txBox="1"/>
          <p:nvPr/>
        </p:nvSpPr>
        <p:spPr>
          <a:xfrm rot="0" flipH="0" flipV="0">
            <a:off x="857250" y="2752725"/>
            <a:ext cx="54959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标准制定与全案交付</a:t>
            </a:r>
            <a:endParaRPr/>
          </a:p>
        </p:txBody>
      </p:sp>
      <p:sp>
        <p:nvSpPr>
          <p:cNvPr id="433" name="" descr="{&quot;isTemplate&quot;:true,&quot;type&quot;:&quot;text&quot;}"/>
          <p:cNvSpPr txBox="1"/>
          <p:nvPr/>
        </p:nvSpPr>
        <p:spPr>
          <a:xfrm rot="0" flipH="0" flipV="0">
            <a:off x="857250" y="3076575"/>
            <a:ext cx="54959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94A3B8"/>
                </a:solidFill>
                <a:latin typeface="Source Han Sans SC"/>
                <a:ea typeface="Source Han Sans SC"/>
              </a:rPr>
              <a:t>资质</a:t>
            </a:r>
            <a:endParaRPr/>
          </a:p>
        </p:txBody>
      </p:sp>
      <p:sp>
        <p:nvSpPr>
          <p:cNvPr id="434" name="" descr="{&quot;isTemplate&quot;:true,&quot;type&quot;:&quot;text&quot;}"/>
          <p:cNvSpPr txBox="1"/>
          <p:nvPr/>
        </p:nvSpPr>
        <p:spPr>
          <a:xfrm rot="0" flipH="0" flipV="0">
            <a:off x="857250" y="3257550"/>
            <a:ext cx="5495925" cy="5143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1E293B"/>
                </a:solidFill>
                <a:latin typeface="Source Han Sans SC"/>
                <a:ea typeface="Source Han Sans SC"/>
              </a:rPr>
              <a:t>全国首批</a:t>
            </a:r>
            <a:r>
              <a:rPr lang="en-US" sz="1125">
                <a:solidFill>
                  <a:srgbClr val="1E293B"/>
                </a:solidFill>
                <a:latin typeface="Source Han Sans SC"/>
                <a:ea typeface="Source Han Sans SC"/>
              </a:rPr>
              <a:t> AAA </a:t>
            </a:r>
            <a:r>
              <a:rPr lang="zh-CN" sz="1125">
                <a:solidFill>
                  <a:srgbClr val="1E293B"/>
                </a:solidFill>
                <a:latin typeface="Source Han Sans SC"/>
                <a:ea typeface="Source Han Sans SC"/>
              </a:rPr>
              <a:t>级数字化转型咨询服务机构</a:t>
            </a:r>
            <a:endParaRPr/>
          </a:p>
          <a:p>
            <a:pPr>
              <a:lnSpc>
                <a:spcPct val="150000"/>
              </a:lnSpc>
            </a:pPr>
            <a:r>
              <a:rPr lang="zh-CN" sz="1125">
                <a:solidFill>
                  <a:srgbClr val="1E293B"/>
                </a:solidFill>
                <a:latin typeface="Source Han Sans SC"/>
                <a:ea typeface="Source Han Sans SC"/>
              </a:rPr>
              <a:t>中国企业联合会智慧企业工作委员会会员</a:t>
            </a:r>
            <a:endParaRPr/>
          </a:p>
        </p:txBody>
      </p:sp>
      <p:pic>
        <p:nvPicPr>
          <p:cNvPr id="43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57250" y="5324475"/>
            <a:ext cx="152400" cy="152400"/>
          </a:xfrm>
          <a:prstGeom prst="rect">
            <a:avLst/>
          </a:prstGeom>
          <a:ln/>
        </p:spPr>
      </p:pic>
      <p:sp>
        <p:nvSpPr>
          <p:cNvPr id="436" name="" descr="{&quot;isTemplate&quot;:true,&quot;type&quot;:&quot;text&quot;}"/>
          <p:cNvSpPr txBox="1"/>
          <p:nvPr/>
        </p:nvSpPr>
        <p:spPr>
          <a:xfrm rot="0" flipH="0" flipV="0">
            <a:off x="1085850" y="5314950"/>
            <a:ext cx="9239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A5E9"/>
                </a:solidFill>
                <a:latin typeface="Source Han Sans SC"/>
                <a:ea typeface="Source Han Sans SC"/>
              </a:rPr>
              <a:t>www.fjiso.cn</a:t>
            </a:r>
            <a:endParaRPr/>
          </a:p>
        </p:txBody>
      </p:sp>
      <p:sp>
        <p:nvSpPr>
          <p:cNvPr id="437" name=""/>
          <p:cNvSpPr/>
          <p:nvPr/>
        </p:nvSpPr>
        <p:spPr>
          <a:xfrm rot="0" flipH="0" flipV="0">
            <a:off x="6791325" y="1028700"/>
            <a:ext cx="4791075" cy="4629150"/>
          </a:xfrm>
          <a:prstGeom prst="roundRect">
            <a:avLst>
              <a:gd name="adj" fmla="val 3292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438" name=""/>
          <p:cNvSpPr/>
          <p:nvPr/>
        </p:nvSpPr>
        <p:spPr>
          <a:xfrm rot="0" flipH="0" flipV="0">
            <a:off x="6791325" y="1028700"/>
            <a:ext cx="4791075" cy="857250"/>
          </a:xfrm>
          <a:custGeom>
            <a:pathLst>
              <a:path w="503" h="90">
                <a:moveTo>
                  <a:pt x="487" y="0"/>
                </a:moveTo>
                <a:cubicBezTo>
                  <a:pt x="496" y="0"/>
                  <a:pt x="503" y="7"/>
                  <a:pt x="503" y="16"/>
                </a:cubicBezTo>
                <a:lnTo>
                  <a:pt x="503" y="90"/>
                </a:lnTo>
                <a:lnTo>
                  <a:pt x="0" y="90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487" y="0"/>
                </a:lnTo>
                <a:close/>
              </a:path>
            </a:pathLst>
          </a:custGeom>
          <a:gradFill>
            <a:gsLst>
              <a:gs pos="0">
                <a:srgbClr val="0D9488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439" name="" descr="{&quot;isTemplate&quot;:true,&quot;type&quot;:&quot;text&quot;}"/>
          <p:cNvSpPr txBox="1"/>
          <p:nvPr/>
        </p:nvSpPr>
        <p:spPr>
          <a:xfrm rot="0" flipH="0" flipV="0">
            <a:off x="7038975" y="1219200"/>
            <a:ext cx="42957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FFFFF"/>
                </a:solidFill>
                <a:latin typeface="Source Han Sans SC"/>
                <a:ea typeface="Source Han Sans SC"/>
              </a:rPr>
              <a:t>睿擎科技</a:t>
            </a:r>
            <a:endParaRPr/>
          </a:p>
        </p:txBody>
      </p:sp>
      <p:sp>
        <p:nvSpPr>
          <p:cNvPr id="440" name="" descr="{&quot;isTemplate&quot;:true,&quot;type&quot;:&quot;text&quot;}"/>
          <p:cNvSpPr txBox="1"/>
          <p:nvPr/>
        </p:nvSpPr>
        <p:spPr>
          <a:xfrm rot="0" flipH="0" flipV="0">
            <a:off x="7038975" y="1533525"/>
            <a:ext cx="42957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CCFBF1"/>
                </a:solidFill>
                <a:latin typeface="Source Han Sans SC"/>
                <a:ea typeface="Source Han Sans SC"/>
              </a:rPr>
              <a:t>场景化落地与轻量化交付</a:t>
            </a:r>
            <a:endParaRPr/>
          </a:p>
        </p:txBody>
      </p:sp>
      <p:sp>
        <p:nvSpPr>
          <p:cNvPr id="441" name="" descr="{&quot;isTemplate&quot;:true,&quot;type&quot;:&quot;text&quot;}"/>
          <p:cNvSpPr txBox="1"/>
          <p:nvPr/>
        </p:nvSpPr>
        <p:spPr>
          <a:xfrm rot="0" flipH="0" flipV="0">
            <a:off x="7038975" y="2057400"/>
            <a:ext cx="42957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94A3B8"/>
                </a:solidFill>
                <a:latin typeface="Source Han Sans SC"/>
                <a:ea typeface="Source Han Sans SC"/>
              </a:rPr>
              <a:t>方法论</a:t>
            </a:r>
            <a:endParaRPr/>
          </a:p>
        </p:txBody>
      </p:sp>
      <p:sp>
        <p:nvSpPr>
          <p:cNvPr id="442" name="" descr="{&quot;isTemplate&quot;:true,&quot;type&quot;:&quot;text&quot;}"/>
          <p:cNvSpPr txBox="1"/>
          <p:nvPr/>
        </p:nvSpPr>
        <p:spPr>
          <a:xfrm rot="0" flipH="0" flipV="0">
            <a:off x="7038975" y="2238375"/>
            <a:ext cx="42957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睿擎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GEO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双五模型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V3.0</a:t>
            </a:r>
            <a:endParaRPr/>
          </a:p>
        </p:txBody>
      </p:sp>
      <p:sp>
        <p:nvSpPr>
          <p:cNvPr id="443" name="" descr="{&quot;isTemplate&quot;:true,&quot;type&quot;:&quot;text&quot;}"/>
          <p:cNvSpPr txBox="1"/>
          <p:nvPr/>
        </p:nvSpPr>
        <p:spPr>
          <a:xfrm rot="0" flipH="0" flipV="0">
            <a:off x="7038975" y="2571750"/>
            <a:ext cx="42957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94A3B8"/>
                </a:solidFill>
                <a:latin typeface="Source Han Sans SC"/>
                <a:ea typeface="Source Han Sans SC"/>
              </a:rPr>
              <a:t>核心定位</a:t>
            </a:r>
            <a:endParaRPr/>
          </a:p>
        </p:txBody>
      </p:sp>
      <p:sp>
        <p:nvSpPr>
          <p:cNvPr id="444" name="" descr="{&quot;isTemplate&quot;:true,&quot;type&quot;:&quot;text&quot;}"/>
          <p:cNvSpPr txBox="1"/>
          <p:nvPr/>
        </p:nvSpPr>
        <p:spPr>
          <a:xfrm rot="0" flipH="0" flipV="0">
            <a:off x="7038975" y="2752725"/>
            <a:ext cx="42957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场景化落地与轻量化交付</a:t>
            </a:r>
            <a:endParaRPr/>
          </a:p>
        </p:txBody>
      </p:sp>
      <p:sp>
        <p:nvSpPr>
          <p:cNvPr id="445" name="" descr="{&quot;isTemplate&quot;:true,&quot;type&quot;:&quot;text&quot;}"/>
          <p:cNvSpPr txBox="1"/>
          <p:nvPr/>
        </p:nvSpPr>
        <p:spPr>
          <a:xfrm rot="0" flipH="0" flipV="0">
            <a:off x="7038975" y="3076575"/>
            <a:ext cx="42957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 spc="75">
                <a:solidFill>
                  <a:srgbClr val="94A3B8"/>
                </a:solidFill>
                <a:latin typeface="Source Han Sans SC"/>
                <a:ea typeface="Source Han Sans SC"/>
              </a:rPr>
              <a:t>能力特征</a:t>
            </a:r>
            <a:endParaRPr/>
          </a:p>
        </p:txBody>
      </p:sp>
      <p:sp>
        <p:nvSpPr>
          <p:cNvPr id="446" name="" descr="{&quot;isTemplate&quot;:true,&quot;type&quot;:&quot;text&quot;}"/>
          <p:cNvSpPr txBox="1"/>
          <p:nvPr/>
        </p:nvSpPr>
        <p:spPr>
          <a:xfrm rot="0" flipH="0" flipV="0">
            <a:off x="7038975" y="3257550"/>
            <a:ext cx="4295775" cy="5143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125">
                <a:solidFill>
                  <a:srgbClr val="1E293B"/>
                </a:solidFill>
                <a:latin typeface="Source Han Sans SC"/>
                <a:ea typeface="Source Han Sans SC"/>
              </a:rPr>
              <a:t>面向真实经营场景的工程化方法</a:t>
            </a:r>
            <a:endParaRPr/>
          </a:p>
          <a:p>
            <a:pPr>
              <a:lnSpc>
                <a:spcPct val="150000"/>
              </a:lnSpc>
            </a:pPr>
            <a:r>
              <a:rPr lang="zh-CN" sz="1125">
                <a:solidFill>
                  <a:srgbClr val="1E293B"/>
                </a:solidFill>
                <a:latin typeface="Source Han Sans SC"/>
                <a:ea typeface="Source Han Sans SC"/>
              </a:rPr>
              <a:t>轻量、可复制、可持续迭代</a:t>
            </a:r>
            <a:endParaRPr/>
          </a:p>
        </p:txBody>
      </p:sp>
      <p:pic>
        <p:nvPicPr>
          <p:cNvPr id="44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7038975" y="5324475"/>
            <a:ext cx="152400" cy="152400"/>
          </a:xfrm>
          <a:prstGeom prst="rect">
            <a:avLst/>
          </a:prstGeom>
          <a:ln/>
        </p:spPr>
      </p:pic>
      <p:sp>
        <p:nvSpPr>
          <p:cNvPr id="448" name="" descr="{&quot;isTemplate&quot;:true,&quot;type&quot;:&quot;text&quot;}"/>
          <p:cNvSpPr txBox="1"/>
          <p:nvPr/>
        </p:nvSpPr>
        <p:spPr>
          <a:xfrm rot="0" flipH="0" flipV="0">
            <a:off x="7267575" y="5314950"/>
            <a:ext cx="1219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D9488"/>
                </a:solidFill>
                <a:latin typeface="Source Han Sans SC"/>
                <a:ea typeface="Source Han Sans SC"/>
              </a:rPr>
              <a:t>www.ruigeo.com</a:t>
            </a:r>
            <a:endParaRPr/>
          </a:p>
        </p:txBody>
      </p:sp>
      <p:sp>
        <p:nvSpPr>
          <p:cNvPr id="449" name=""/>
          <p:cNvSpPr/>
          <p:nvPr/>
        </p:nvSpPr>
        <p:spPr>
          <a:xfrm rot="0" flipH="0" flipV="0">
            <a:off x="609600" y="5791200"/>
            <a:ext cx="10972800" cy="514350"/>
          </a:xfrm>
          <a:prstGeom prst="roundRect">
            <a:avLst>
              <a:gd name="adj" fmla="val 22222"/>
            </a:avLst>
          </a:prstGeom>
          <a:gradFill>
            <a:gsLst>
              <a:gs pos="0">
                <a:srgbClr val="0B2545">
                  <a:alpha val="6000"/>
                </a:srgbClr>
              </a:gs>
              <a:gs pos="100000">
                <a:srgbClr val="0EA5E9">
                  <a:alpha val="10000"/>
                </a:srgbClr>
              </a:gs>
            </a:gsLst>
            <a:lin ang="0" scaled="1"/>
          </a:gra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45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38200" y="5953125"/>
            <a:ext cx="190500" cy="190500"/>
          </a:xfrm>
          <a:prstGeom prst="rect">
            <a:avLst/>
          </a:prstGeom>
          <a:ln/>
        </p:spPr>
      </p:pic>
      <p:sp>
        <p:nvSpPr>
          <p:cNvPr id="451" name="" descr="{&quot;isTemplate&quot;:true,&quot;type&quot;:&quot;text&quot;}"/>
          <p:cNvSpPr txBox="1"/>
          <p:nvPr/>
        </p:nvSpPr>
        <p:spPr>
          <a:xfrm rot="0" flipH="0" flipV="0">
            <a:off x="1143000" y="5953125"/>
            <a:ext cx="61055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同源共建</a:t>
            </a:r>
            <a:r>
              <a:rPr lang="en-US" sz="1200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深度嵌套：</a:t>
            </a:r>
            <a:r>
              <a:rPr lang="zh-CN" sz="1200">
                <a:solidFill>
                  <a:srgbClr val="0B2545"/>
                </a:solidFill>
                <a:latin typeface="Source Han Sans SC"/>
                <a:ea typeface="Source Han Sans SC"/>
              </a:rPr>
              <a:t>艾索定标准、控合规、交付全案；睿擎做场景、降门槛、快速落地。</a:t>
            </a:r>
            <a:endParaRPr/>
          </a:p>
        </p:txBody>
      </p:sp>
      <p:sp>
        <p:nvSpPr>
          <p:cNvPr id="452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453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02 / 27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685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目录&lt;/Text&gt;&#10;                &lt;Text style={{ fontSize: 15, color: '#64748B' }}&gt;从信任危机到课程体系 —— 五个章节，一条完整行动链路&lt;/Text&gt;&#10;            &lt;/Box&gt;&#10;        &lt;/Box&gt;&#10;        &lt;Text style={{ fontSize: 22, color: '#CBD5E1', letterSpacing: 6, fontWeight: 'bold', marginTop: 6 }}&gt;CONTENTS&lt;/Text&gt;&#10;    &lt;/Box&gt;&#10;&#10;    &lt;Box style={{ flex: 1, flexDirection: 'row', gap: 26 }}&gt;&#10;        &lt;Box style={{ flex: 1, flexDirection: 'column', gap: 12, justifyContent: 'space-between' }}&gt;&#10;            &lt;Box style={{ flex: 1, flexDirection: 'row', alignItems: 'center', gap: 18, background: '#F7FAFC', borderRadius: 12, padding: '0 24px', borderLeft: '5px solid #0EA5E9' }}&gt;&#10;                &lt;Text style={{ fontSize: 40, fontWeight: 'bold', color: '#0EA5E9', width: 62 }}&gt;01&lt;/Text&gt;&#10;                &lt;Box style={{ flexDirection: 'column', gap: 4 }}&gt;&#10;                    &lt;Text style={{ fontSize: 21, fontWeight: 'bold', color: '#0B2545' }}&gt;范式迁移：AI搜索时代的信任危机&lt;/Text&gt;&#10;                    &lt;Text style={{ fontSize: 14, color: '#64828B' }}&gt;从“排名第几”到“AI是否采信你”&lt;/Text&gt;&#10;                &lt;/Box&gt;&#10;            &lt;/Box&gt;&#10;            &lt;Box style={{ flex: 1, flexDirection: 'row', alignItems: 'center', gap: 18, background: '#F7FAFC', borderRadius: 12, padding: '0 24px', borderLeft: '5px solid #0D9488' }}&gt;&#10;                &lt;Text style={{ fontSize: 40, fontWeight: 'bold', color: '#0D9488', width: 62 }}&gt;02&lt;/Text&gt;&#10;                &lt;Box style={{ flexDirection: 'column', gap: 4 }}&gt;&#10;                    &lt;Text style={{ fontSize: 21, fontWeight: 'bold', color: '#0B2545' }}&gt;价值与路径：培训为何、如何做&lt;/Text&gt;&#10;                    &lt;Text style={{ fontSize: 14, color: '#64828B' }}&gt;认知重构 → 能力建设 → 四阶段进阶&lt;/Text&gt;&#10;                &lt;/Box&gt;&#10;            &lt;/Box&gt;&#10;            &lt;Box style={{ flex: 1, flexDirection: 'row', alignItems: 'center', gap: 18, background: '#F7FAFC', borderRadius: 12, padding: '0 24px', borderLeft: '5px solid #F59E0B' }}&gt;&#10;                &lt;Text style={{ fontSize: 40, fontWeight: 'bold', color: '#F59E0B', width: 62 }}&gt;03&lt;/Text&gt;&#10;                &lt;Box style={{ flexDirection: 'column', gap: 4 }}&gt;&#10;                    &lt;Text style={{ fontSize: 21, fontWeight: 'bold', color: '#0B2545' }}&gt;方法论内核：双五模型与四标融合&lt;/Text&gt;&#10;                    &lt;Text style={{ fontSize: 14, color: '#64828B' }}&gt;五层架构 · 五级成熟度 · 双时序 · 双判定&lt;/Text&gt;&#10;                &lt;/Box&gt;&#10;            &lt;/Box&gt;&#10;        &lt;/Box&gt;&#10;&#10;        &lt;Box style={{ flex: 1, flexDirection: 'column', gap: 12, justifyContent: 'space-between' }}&gt;&#10;            &lt;Box style={{ flex: 1, flexDirection: 'row', alignItems: 'center', gap: 18, background: '#F7FAFC', borderRadius: 12, padding: '0 24px', borderLeft: '5px solid #0EA5E9' }}&gt;&#10;                &lt;Text style={{ fontSize: 40, fontWeight: 'bold', color: '#0EA5E9', width: 62 }}&gt;04&lt;/Text&gt;&#10;                &lt;Box style={{ flexDirection: 'column', gap: 4 }}&gt;&#10;                    &lt;Text style={{ fontSize: 21, fontWeight: 'bold', color: '#0B2545' }}&gt;落地实证与适用边界&lt;/Text&gt;&#10;                    &lt;Text style={{ fontSize: 14, color: '#64828B' }}&gt;诊断分布 · 真实效果 · 禁用红线&lt;/Text&gt;&#10;                &lt;/Box&gt;&#10;            &lt;/Box&gt;&#10;            &lt;Box style={{ flex: 1, flexDirection: 'row', alignItems: 'center', gap: 18, background: '#F7FAFC', borderRadius: 12, padding: '0 24px', borderLeft: '5px solid #0D9488' }}&gt;&#10;                &lt;Text style={{ fontSize: 40, fontWeight: 'bold', color: '#0D9488', width: 62 }}&gt;05&lt;/Text&gt;&#10;                &lt;Box style={{ flexDirection: 'column', gap: 4 }}&gt;&#10;                    &lt;Text style={{ fontSize: 21, fontWeight: 'bold', color: '#0B2545' }}&gt;课程体系与行动召唤&lt;/Text&gt;&#10;                    &lt;Text style={{ fontSize: 14, color: '#64828B' }}&gt;七模块框架 · 常见问题 · 立即布局&lt;/Text&gt;&#10;                &lt;/Box&gt;&#10;            &lt;/Box&gt;&#10;            &lt;Box style={{ flex: 1, borderRadius: 12, background: 'linear-gradient(135deg, #0B2545 0%, #0EA5E9 100%)', padding: '0 24px', flexDirection: 'column', justifyContent: 'center', gap: 6 }}&gt;&#10;                &lt;Text style={{ fontSize: 15, color: '#BAE6FD', letterSpacing: 1 }}&gt;本课核心命题&lt;/Text&gt;&#10;                &lt;Text style={{ fontSize: 19, fontWeight: 'bold', color: '#FFFFFF', lineHeight: 1.4 }}&gt;让 AI 信任你的品牌，&lt;br /&gt;并持续向用户推荐你。&lt;/Text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03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87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688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3686175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目录</a:t>
            </a:r>
            <a:endParaRPr/>
          </a:p>
        </p:txBody>
      </p:sp>
      <p:sp>
        <p:nvSpPr>
          <p:cNvPr id="689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36861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从信任危机到课程体系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——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五个章节，一条完整行动链路</a:t>
            </a:r>
            <a:endParaRPr/>
          </a:p>
        </p:txBody>
      </p:sp>
      <p:sp>
        <p:nvSpPr>
          <p:cNvPr id="690" name="" descr="{&quot;isTemplate&quot;:true,&quot;type&quot;:&quot;text&quot;}"/>
          <p:cNvSpPr txBox="1"/>
          <p:nvPr/>
        </p:nvSpPr>
        <p:spPr>
          <a:xfrm rot="0" flipH="0" flipV="0">
            <a:off x="9944100" y="304800"/>
            <a:ext cx="16383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 spc="450">
                <a:solidFill>
                  <a:srgbClr val="CBD5E1"/>
                </a:solidFill>
                <a:latin typeface="Source Han Sans SC"/>
                <a:ea typeface="Source Han Sans SC"/>
              </a:rPr>
              <a:t>CONTENTS</a:t>
            </a:r>
            <a:endParaRPr/>
          </a:p>
        </p:txBody>
      </p:sp>
      <p:sp>
        <p:nvSpPr>
          <p:cNvPr id="691" name=""/>
          <p:cNvSpPr/>
          <p:nvPr/>
        </p:nvSpPr>
        <p:spPr>
          <a:xfrm rot="0" flipH="0" flipV="0">
            <a:off x="657225" y="1028700"/>
            <a:ext cx="5362575" cy="1685925"/>
          </a:xfrm>
          <a:prstGeom prst="roundRect">
            <a:avLst>
              <a:gd name="adj" fmla="val 6780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92" name=""/>
          <p:cNvSpPr/>
          <p:nvPr/>
        </p:nvSpPr>
        <p:spPr>
          <a:xfrm rot="0" flipH="0" flipV="0">
            <a:off x="657225" y="1028700"/>
            <a:ext cx="5362575" cy="1685925"/>
          </a:xfrm>
          <a:custGeom>
            <a:pathLst>
              <a:path w="563" h="177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70"/>
                </a:lnTo>
                <a:cubicBezTo>
                  <a:pt x="5" y="173"/>
                  <a:pt x="7" y="176"/>
                  <a:pt x="10" y="177"/>
                </a:cubicBezTo>
                <a:cubicBezTo>
                  <a:pt x="4" y="176"/>
                  <a:pt x="0" y="171"/>
                  <a:pt x="0" y="165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693" name="" descr="{&quot;isTemplate&quot;:true,&quot;type&quot;:&quot;text&quot;}"/>
          <p:cNvSpPr txBox="1"/>
          <p:nvPr/>
        </p:nvSpPr>
        <p:spPr>
          <a:xfrm rot="0" flipH="0" flipV="0">
            <a:off x="885825" y="1647825"/>
            <a:ext cx="5905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EA5E9"/>
                </a:solidFill>
                <a:latin typeface="Source Han Sans SC"/>
                <a:ea typeface="Source Han Sans SC"/>
              </a:rPr>
              <a:t>01</a:t>
            </a:r>
            <a:endParaRPr/>
          </a:p>
        </p:txBody>
      </p:sp>
      <p:sp>
        <p:nvSpPr>
          <p:cNvPr id="694" name="" descr="{&quot;isTemplate&quot;:true,&quot;type&quot;:&quot;text&quot;}"/>
          <p:cNvSpPr txBox="1"/>
          <p:nvPr/>
        </p:nvSpPr>
        <p:spPr>
          <a:xfrm rot="0" flipH="0" flipV="0">
            <a:off x="1647825" y="1647825"/>
            <a:ext cx="30194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545"/>
                </a:solidFill>
                <a:latin typeface="Source Han Sans SC"/>
                <a:ea typeface="Source Han Sans SC"/>
              </a:rPr>
              <a:t>范式迁移：</a:t>
            </a:r>
            <a:r>
              <a:rPr lang="en-US" sz="1575" b="1">
                <a:solidFill>
                  <a:srgbClr val="0B2545"/>
                </a:solidFill>
                <a:latin typeface="Source Han Sans SC"/>
                <a:ea typeface="Source Han Sans SC"/>
              </a:rPr>
              <a:t>AI</a:t>
            </a:r>
            <a:r>
              <a:rPr lang="zh-CN" sz="1575" b="1">
                <a:solidFill>
                  <a:srgbClr val="0B2545"/>
                </a:solidFill>
                <a:latin typeface="Source Han Sans SC"/>
                <a:ea typeface="Source Han Sans SC"/>
              </a:rPr>
              <a:t>搜索时代的信任危机</a:t>
            </a:r>
            <a:endParaRPr/>
          </a:p>
        </p:txBody>
      </p:sp>
      <p:sp>
        <p:nvSpPr>
          <p:cNvPr id="695" name="" descr="{&quot;isTemplate&quot;:true,&quot;type&quot;:&quot;text&quot;}"/>
          <p:cNvSpPr txBox="1"/>
          <p:nvPr/>
        </p:nvSpPr>
        <p:spPr>
          <a:xfrm rot="0" flipH="0" flipV="0">
            <a:off x="1647825" y="1933575"/>
            <a:ext cx="30194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从“排名第几”到“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AI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是否采信你”</a:t>
            </a:r>
            <a:endParaRPr/>
          </a:p>
        </p:txBody>
      </p:sp>
      <p:sp>
        <p:nvSpPr>
          <p:cNvPr id="696" name=""/>
          <p:cNvSpPr/>
          <p:nvPr/>
        </p:nvSpPr>
        <p:spPr>
          <a:xfrm rot="0" flipH="0" flipV="0">
            <a:off x="657225" y="2828925"/>
            <a:ext cx="5362575" cy="1676400"/>
          </a:xfrm>
          <a:prstGeom prst="roundRect">
            <a:avLst>
              <a:gd name="adj" fmla="val 6818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97" name=""/>
          <p:cNvSpPr/>
          <p:nvPr/>
        </p:nvSpPr>
        <p:spPr>
          <a:xfrm rot="0" flipH="0" flipV="0">
            <a:off x="657225" y="2828925"/>
            <a:ext cx="5362575" cy="1676400"/>
          </a:xfrm>
          <a:custGeom>
            <a:pathLst>
              <a:path w="563" h="176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69"/>
                </a:lnTo>
                <a:cubicBezTo>
                  <a:pt x="5" y="172"/>
                  <a:pt x="7" y="175"/>
                  <a:pt x="10" y="176"/>
                </a:cubicBezTo>
                <a:cubicBezTo>
                  <a:pt x="4" y="175"/>
                  <a:pt x="0" y="170"/>
                  <a:pt x="0" y="164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D9488"/>
          </a:solidFill>
          <a:ln/>
        </p:spPr>
        <p:txBody>
          <a:bodyPr/>
          <a:p/>
        </p:txBody>
      </p:sp>
      <p:sp>
        <p:nvSpPr>
          <p:cNvPr id="698" name="" descr="{&quot;isTemplate&quot;:true,&quot;type&quot;:&quot;text&quot;}"/>
          <p:cNvSpPr txBox="1"/>
          <p:nvPr/>
        </p:nvSpPr>
        <p:spPr>
          <a:xfrm rot="0" flipH="0" flipV="0">
            <a:off x="885825" y="3438525"/>
            <a:ext cx="5905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D9488"/>
                </a:solidFill>
                <a:latin typeface="Source Han Sans SC"/>
                <a:ea typeface="Source Han Sans SC"/>
              </a:rPr>
              <a:t>02</a:t>
            </a:r>
            <a:endParaRPr/>
          </a:p>
        </p:txBody>
      </p:sp>
      <p:sp>
        <p:nvSpPr>
          <p:cNvPr id="699" name="" descr="{&quot;isTemplate&quot;:true,&quot;type&quot;:&quot;text&quot;}"/>
          <p:cNvSpPr txBox="1"/>
          <p:nvPr/>
        </p:nvSpPr>
        <p:spPr>
          <a:xfrm rot="0" flipH="0" flipV="0">
            <a:off x="1647825" y="3448050"/>
            <a:ext cx="280035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545"/>
                </a:solidFill>
                <a:latin typeface="Source Han Sans SC"/>
                <a:ea typeface="Source Han Sans SC"/>
              </a:rPr>
              <a:t>价值与路径：培训为何、如何做</a:t>
            </a:r>
            <a:endParaRPr/>
          </a:p>
        </p:txBody>
      </p:sp>
      <p:sp>
        <p:nvSpPr>
          <p:cNvPr id="700" name="" descr="{&quot;isTemplate&quot;:true,&quot;type&quot;:&quot;text&quot;}"/>
          <p:cNvSpPr txBox="1"/>
          <p:nvPr/>
        </p:nvSpPr>
        <p:spPr>
          <a:xfrm rot="0" flipH="0" flipV="0">
            <a:off x="1647825" y="3733800"/>
            <a:ext cx="28003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认知重构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→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能力建设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→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四阶段进阶</a:t>
            </a:r>
            <a:endParaRPr/>
          </a:p>
        </p:txBody>
      </p:sp>
      <p:sp>
        <p:nvSpPr>
          <p:cNvPr id="701" name=""/>
          <p:cNvSpPr/>
          <p:nvPr/>
        </p:nvSpPr>
        <p:spPr>
          <a:xfrm rot="0" flipH="0" flipV="0">
            <a:off x="657225" y="4619625"/>
            <a:ext cx="5362575" cy="1685925"/>
          </a:xfrm>
          <a:prstGeom prst="roundRect">
            <a:avLst>
              <a:gd name="adj" fmla="val 6780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702" name=""/>
          <p:cNvSpPr/>
          <p:nvPr/>
        </p:nvSpPr>
        <p:spPr>
          <a:xfrm rot="0" flipH="0" flipV="0">
            <a:off x="657225" y="4619625"/>
            <a:ext cx="5362575" cy="1685925"/>
          </a:xfrm>
          <a:custGeom>
            <a:pathLst>
              <a:path w="563" h="177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70"/>
                </a:lnTo>
                <a:cubicBezTo>
                  <a:pt x="5" y="173"/>
                  <a:pt x="7" y="176"/>
                  <a:pt x="10" y="177"/>
                </a:cubicBezTo>
                <a:cubicBezTo>
                  <a:pt x="4" y="176"/>
                  <a:pt x="0" y="171"/>
                  <a:pt x="0" y="165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p/>
        </p:txBody>
      </p:sp>
      <p:sp>
        <p:nvSpPr>
          <p:cNvPr id="703" name="" descr="{&quot;isTemplate&quot;:true,&quot;type&quot;:&quot;text&quot;}"/>
          <p:cNvSpPr txBox="1"/>
          <p:nvPr/>
        </p:nvSpPr>
        <p:spPr>
          <a:xfrm rot="0" flipH="0" flipV="0">
            <a:off x="885825" y="5238750"/>
            <a:ext cx="5905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F59E0B"/>
                </a:solidFill>
                <a:latin typeface="Source Han Sans SC"/>
                <a:ea typeface="Source Han Sans SC"/>
              </a:rPr>
              <a:t>03</a:t>
            </a:r>
            <a:endParaRPr/>
          </a:p>
        </p:txBody>
      </p:sp>
      <p:sp>
        <p:nvSpPr>
          <p:cNvPr id="704" name="" descr="{&quot;isTemplate&quot;:true,&quot;type&quot;:&quot;text&quot;}"/>
          <p:cNvSpPr txBox="1"/>
          <p:nvPr/>
        </p:nvSpPr>
        <p:spPr>
          <a:xfrm rot="0" flipH="0" flipV="0">
            <a:off x="1647825" y="5238750"/>
            <a:ext cx="300037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545"/>
                </a:solidFill>
                <a:latin typeface="Source Han Sans SC"/>
                <a:ea typeface="Source Han Sans SC"/>
              </a:rPr>
              <a:t>方法论内核：双五模型与四标融合</a:t>
            </a:r>
            <a:endParaRPr/>
          </a:p>
        </p:txBody>
      </p:sp>
      <p:sp>
        <p:nvSpPr>
          <p:cNvPr id="705" name="" descr="{&quot;isTemplate&quot;:true,&quot;type&quot;:&quot;text&quot;}"/>
          <p:cNvSpPr txBox="1"/>
          <p:nvPr/>
        </p:nvSpPr>
        <p:spPr>
          <a:xfrm rot="0" flipH="0" flipV="0">
            <a:off x="1647825" y="5524500"/>
            <a:ext cx="30003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五层架构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五级成熟度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双时序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双判定</a:t>
            </a:r>
            <a:endParaRPr/>
          </a:p>
        </p:txBody>
      </p:sp>
      <p:sp>
        <p:nvSpPr>
          <p:cNvPr id="706" name=""/>
          <p:cNvSpPr/>
          <p:nvPr/>
        </p:nvSpPr>
        <p:spPr>
          <a:xfrm rot="0" flipH="0" flipV="0">
            <a:off x="6267450" y="1028700"/>
            <a:ext cx="5362575" cy="1552575"/>
          </a:xfrm>
          <a:prstGeom prst="roundRect">
            <a:avLst>
              <a:gd name="adj" fmla="val 7362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707" name=""/>
          <p:cNvSpPr/>
          <p:nvPr/>
        </p:nvSpPr>
        <p:spPr>
          <a:xfrm rot="0" flipH="0" flipV="0">
            <a:off x="6267450" y="1028700"/>
            <a:ext cx="5362575" cy="1552575"/>
          </a:xfrm>
          <a:custGeom>
            <a:pathLst>
              <a:path w="563" h="163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56"/>
                </a:lnTo>
                <a:cubicBezTo>
                  <a:pt x="5" y="159"/>
                  <a:pt x="7" y="162"/>
                  <a:pt x="10" y="163"/>
                </a:cubicBezTo>
                <a:cubicBezTo>
                  <a:pt x="4" y="162"/>
                  <a:pt x="0" y="157"/>
                  <a:pt x="0" y="151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708" name="" descr="{&quot;isTemplate&quot;:true,&quot;type&quot;:&quot;text&quot;}"/>
          <p:cNvSpPr txBox="1"/>
          <p:nvPr/>
        </p:nvSpPr>
        <p:spPr>
          <a:xfrm rot="0" flipH="0" flipV="0">
            <a:off x="6496050" y="1581150"/>
            <a:ext cx="5905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EA5E9"/>
                </a:solidFill>
                <a:latin typeface="Source Han Sans SC"/>
                <a:ea typeface="Source Han Sans SC"/>
              </a:rPr>
              <a:t>04</a:t>
            </a:r>
            <a:endParaRPr/>
          </a:p>
        </p:txBody>
      </p:sp>
      <p:sp>
        <p:nvSpPr>
          <p:cNvPr id="709" name="" descr="{&quot;isTemplate&quot;:true,&quot;type&quot;:&quot;text&quot;}"/>
          <p:cNvSpPr txBox="1"/>
          <p:nvPr/>
        </p:nvSpPr>
        <p:spPr>
          <a:xfrm rot="0" flipH="0" flipV="0">
            <a:off x="7258050" y="1581150"/>
            <a:ext cx="18288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545"/>
                </a:solidFill>
                <a:latin typeface="Source Han Sans SC"/>
                <a:ea typeface="Source Han Sans SC"/>
              </a:rPr>
              <a:t>落地实证与适用边界</a:t>
            </a:r>
            <a:endParaRPr/>
          </a:p>
        </p:txBody>
      </p:sp>
      <p:sp>
        <p:nvSpPr>
          <p:cNvPr id="710" name="" descr="{&quot;isTemplate&quot;:true,&quot;type&quot;:&quot;text&quot;}"/>
          <p:cNvSpPr txBox="1"/>
          <p:nvPr/>
        </p:nvSpPr>
        <p:spPr>
          <a:xfrm rot="0" flipH="0" flipV="0">
            <a:off x="7258050" y="1866900"/>
            <a:ext cx="18288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诊断分布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真实效果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禁用红线</a:t>
            </a:r>
            <a:endParaRPr/>
          </a:p>
        </p:txBody>
      </p:sp>
      <p:sp>
        <p:nvSpPr>
          <p:cNvPr id="711" name=""/>
          <p:cNvSpPr/>
          <p:nvPr/>
        </p:nvSpPr>
        <p:spPr>
          <a:xfrm rot="0" flipH="0" flipV="0">
            <a:off x="6267450" y="2695575"/>
            <a:ext cx="5362575" cy="1562100"/>
          </a:xfrm>
          <a:prstGeom prst="roundRect">
            <a:avLst>
              <a:gd name="adj" fmla="val 7317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712" name=""/>
          <p:cNvSpPr/>
          <p:nvPr/>
        </p:nvSpPr>
        <p:spPr>
          <a:xfrm rot="0" flipH="0" flipV="0">
            <a:off x="6267450" y="2695575"/>
            <a:ext cx="5362575" cy="1562100"/>
          </a:xfrm>
          <a:custGeom>
            <a:pathLst>
              <a:path w="563" h="164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57"/>
                </a:lnTo>
                <a:cubicBezTo>
                  <a:pt x="5" y="160"/>
                  <a:pt x="7" y="163"/>
                  <a:pt x="10" y="164"/>
                </a:cubicBezTo>
                <a:cubicBezTo>
                  <a:pt x="4" y="163"/>
                  <a:pt x="0" y="158"/>
                  <a:pt x="0" y="152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D9488"/>
          </a:solidFill>
          <a:ln/>
        </p:spPr>
        <p:txBody>
          <a:bodyPr/>
          <a:p/>
        </p:txBody>
      </p:sp>
      <p:sp>
        <p:nvSpPr>
          <p:cNvPr id="713" name="" descr="{&quot;isTemplate&quot;:true,&quot;type&quot;:&quot;text&quot;}"/>
          <p:cNvSpPr txBox="1"/>
          <p:nvPr/>
        </p:nvSpPr>
        <p:spPr>
          <a:xfrm rot="0" flipH="0" flipV="0">
            <a:off x="6496050" y="3248025"/>
            <a:ext cx="590550" cy="4572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000" b="1">
                <a:solidFill>
                  <a:srgbClr val="0D9488"/>
                </a:solidFill>
                <a:latin typeface="Source Han Sans SC"/>
                <a:ea typeface="Source Han Sans SC"/>
              </a:rPr>
              <a:t>05</a:t>
            </a:r>
            <a:endParaRPr/>
          </a:p>
        </p:txBody>
      </p:sp>
      <p:sp>
        <p:nvSpPr>
          <p:cNvPr id="714" name="" descr="{&quot;isTemplate&quot;:true,&quot;type&quot;:&quot;text&quot;}"/>
          <p:cNvSpPr txBox="1"/>
          <p:nvPr/>
        </p:nvSpPr>
        <p:spPr>
          <a:xfrm rot="0" flipH="0" flipV="0">
            <a:off x="7258050" y="3257550"/>
            <a:ext cx="196215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545"/>
                </a:solidFill>
                <a:latin typeface="Source Han Sans SC"/>
                <a:ea typeface="Source Han Sans SC"/>
              </a:rPr>
              <a:t>课程体系与行动召唤</a:t>
            </a:r>
            <a:endParaRPr/>
          </a:p>
        </p:txBody>
      </p:sp>
      <p:sp>
        <p:nvSpPr>
          <p:cNvPr id="715" name="" descr="{&quot;isTemplate&quot;:true,&quot;type&quot;:&quot;text&quot;}"/>
          <p:cNvSpPr txBox="1"/>
          <p:nvPr/>
        </p:nvSpPr>
        <p:spPr>
          <a:xfrm rot="0" flipH="0" flipV="0">
            <a:off x="7258050" y="3543300"/>
            <a:ext cx="19621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七模块框架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常见问题</a:t>
            </a:r>
            <a:r>
              <a:rPr lang="en-US" sz="1050">
                <a:solidFill>
                  <a:srgbClr val="64828B"/>
                </a:solidFill>
                <a:latin typeface="Source Han Sans SC"/>
                <a:ea typeface="Source Han Sans SC"/>
              </a:rPr>
              <a:t> · </a:t>
            </a:r>
            <a:r>
              <a:rPr lang="zh-CN" sz="1050">
                <a:solidFill>
                  <a:srgbClr val="64828B"/>
                </a:solidFill>
                <a:latin typeface="Source Han Sans SC"/>
                <a:ea typeface="Source Han Sans SC"/>
              </a:rPr>
              <a:t>立即布局</a:t>
            </a:r>
            <a:endParaRPr/>
          </a:p>
        </p:txBody>
      </p:sp>
      <p:sp>
        <p:nvSpPr>
          <p:cNvPr id="716" name=""/>
          <p:cNvSpPr/>
          <p:nvPr/>
        </p:nvSpPr>
        <p:spPr>
          <a:xfrm rot="0" flipH="0" flipV="0">
            <a:off x="6219825" y="4371975"/>
            <a:ext cx="5362575" cy="1933575"/>
          </a:xfrm>
          <a:prstGeom prst="roundRect">
            <a:avLst>
              <a:gd name="adj" fmla="val 5911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717" name="" descr="{&quot;isTemplate&quot;:true,&quot;type&quot;:&quot;text&quot;}"/>
          <p:cNvSpPr txBox="1"/>
          <p:nvPr/>
        </p:nvSpPr>
        <p:spPr>
          <a:xfrm rot="0" flipH="0" flipV="0">
            <a:off x="6448425" y="4924425"/>
            <a:ext cx="4905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spc="75">
                <a:solidFill>
                  <a:srgbClr val="BAE6FD"/>
                </a:solidFill>
                <a:latin typeface="Source Han Sans SC"/>
                <a:ea typeface="Source Han Sans SC"/>
              </a:rPr>
              <a:t>本课核心命题</a:t>
            </a:r>
            <a:endParaRPr/>
          </a:p>
        </p:txBody>
      </p:sp>
      <p:sp>
        <p:nvSpPr>
          <p:cNvPr id="718" name="" descr="{&quot;isTemplate&quot;:true,&quot;type&quot;:&quot;text&quot;}"/>
          <p:cNvSpPr txBox="1"/>
          <p:nvPr/>
        </p:nvSpPr>
        <p:spPr>
          <a:xfrm rot="0" flipH="0" flipV="0">
            <a:off x="6448425" y="5153025"/>
            <a:ext cx="4905375" cy="6096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FFFFFF"/>
                </a:solidFill>
                <a:latin typeface="Source Han Sans SC"/>
                <a:ea typeface="Source Han Sans SC"/>
              </a:rPr>
              <a:t>让</a:t>
            </a:r>
            <a:r>
              <a:rPr lang="en-US" sz="1425" b="1">
                <a:solidFill>
                  <a:srgbClr val="FFFFFF"/>
                </a:solidFill>
                <a:latin typeface="Source Han Sans SC"/>
                <a:ea typeface="Source Han Sans SC"/>
              </a:rPr>
              <a:t> AI </a:t>
            </a:r>
            <a:r>
              <a:rPr lang="zh-CN" sz="1425" b="1">
                <a:solidFill>
                  <a:srgbClr val="FFFFFF"/>
                </a:solidFill>
                <a:latin typeface="Source Han Sans SC"/>
                <a:ea typeface="Source Han Sans SC"/>
              </a:rPr>
              <a:t>信任你的品牌，</a:t>
            </a:r>
            <a:endParaRPr/>
          </a:p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FFFFFF"/>
                </a:solidFill>
                <a:latin typeface="Source Han Sans SC"/>
                <a:ea typeface="Source Han Sans SC"/>
              </a:rPr>
              <a:t>并持续向用户推荐你。</a:t>
            </a:r>
            <a:endParaRPr/>
          </a:p>
        </p:txBody>
      </p:sp>
      <p:sp>
        <p:nvSpPr>
          <p:cNvPr id="719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720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03 / 27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721" name="" descr="&lt;Slide style={{ width: 1280, height: 720, padding: 0, position: 'relative', overflow: 'hidden', background: '#08182F', fontFamily: &quot;'Source Han Sans SC','PingFang SC','Microsoft YaHei',sans-serif&quot; }}&gt;&#10;    &lt;Image src=&quot;assets/sec01_bg.png&quot; style={{ position: 'absolute', top: 0, left: 0, width: 1280, height: 720, objectFit: 'cover', opacity: 0.95 }} /&gt;&#10;    &lt;Box style={{ position: 'absolute', top: 0, left: 0, width: 1280, height: 720, background: 'linear-gradient(90deg, rgba(6,20,42,0.95) 0%, rgba(6,20,42,0.74) 44%, rgba(6,20,42,0.22) 100%)' }} /&gt;&#10;&#10;    &lt;Box style={{ position: 'relative', zIndex: 2, width: 1280, height: 720, padding: '0 80px', flexDirection: 'column', justifyContent: 'center', gap: 18 }}&gt;&#10;        &lt;Text style={{ fontSize: 130, fontWeight: 'bold', color: 'rgba(14,165,233,0.85)', lineHeight: 1, letterSpacing: 2 }}&gt;01&lt;/Text&gt;&#10;        &lt;Box style={{ flexDirection: 'row', alignItems: 'center', gap: 18 }}&gt;&#10;            &lt;Box style={{ width: 54, height: 6, background: '#F59E0B', borderRadius: 3 }} /&gt;&#10;            &lt;Text style={{ fontSize: 58, fontWeight: 'bold', color: '#FFFFFF', letterSpacing: 3 }}&gt;范式迁移&lt;/Text&gt;&#10;        &lt;/Box&gt;&#10;        &lt;Text style={{ fontSize: 25, color: '#BFDBFE', fontWeight: 500 }}&gt;AI 搜索时代的品牌信任危机&lt;/Text&gt;&#10;        &lt;Text style={{ fontSize: 16, color: '#94A3B8', lineHeight: 1.6, maxWidth: 720, marginTop: 6 }}&gt;当用户不再打开搜索引擎，而是直接向 DeepSeek、豆包、通义千问提问——品牌面对的问题，已经从“排名第几”变成了“AI 是否采信你”。&lt;/Text&gt;&#10;    &lt;/Box&gt;&#10;&#10;    &lt;Box style={{ position: 'absolute', bottom: 30, left: 80, zIndex: 2, flexDirection: 'row', gap: 10, alignItems: 'center' }}&gt;&#10;        &lt;Text style={{ fontSize: 13, color: '#64748B' }}&gt;睿擎 GEO 双五模型培训 · V3.0&lt;/Text&gt;&#10;    &lt;/Box&gt;&#10;    &lt;Text style={{ position: 'absolute', bottom: 30, right: 80, zIndex: 2, fontSize: 13, color: '#64748B' }}&gt;04 / 27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8182F"/>
          </a:solidFill>
          <a:ln/>
        </p:spPr>
        <p:txBody>
          <a:bodyPr/>
          <a:p/>
        </p:txBody>
      </p:sp>
      <p:pic>
        <p:nvPicPr>
          <p:cNvPr id="723" name=""/>
          <p:cNvPicPr>
            <a:picLocks noChangeAspect="1"/>
          </p:cNvPicPr>
          <p:nvPr/>
        </p:nvPicPr>
        <p:blipFill>
          <a:blip r:embed="rId1">
            <a:alphaModFix amt="95000"/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72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142A">
                  <a:alpha val="95000"/>
                </a:srgbClr>
              </a:gs>
              <a:gs pos="44000">
                <a:srgbClr val="06142A">
                  <a:alpha val="74000"/>
                </a:srgbClr>
              </a:gs>
              <a:gs pos="100000">
                <a:srgbClr val="06142A">
                  <a:alpha val="2200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725" name="" descr="{&quot;isTemplate&quot;:true,&quot;type&quot;:&quot;text&quot;}"/>
          <p:cNvSpPr txBox="1"/>
          <p:nvPr/>
        </p:nvSpPr>
        <p:spPr>
          <a:xfrm rot="0" flipH="0" flipV="0">
            <a:off x="762000" y="1781175"/>
            <a:ext cx="10668000" cy="1485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0" b="1" spc="150">
                <a:solidFill>
                  <a:srgbClr val="0EA5E9">
                    <a:alpha val="85000"/>
                  </a:srgbClr>
                </a:solidFill>
                <a:latin typeface="Source Han Sans SC"/>
                <a:ea typeface="Source Han Sans SC"/>
              </a:rPr>
              <a:t>01</a:t>
            </a:r>
            <a:endParaRPr/>
          </a:p>
        </p:txBody>
      </p:sp>
      <p:sp>
        <p:nvSpPr>
          <p:cNvPr id="726" name=""/>
          <p:cNvSpPr/>
          <p:nvPr/>
        </p:nvSpPr>
        <p:spPr>
          <a:xfrm rot="0" flipH="0" flipV="0">
            <a:off x="762000" y="3743325"/>
            <a:ext cx="514350" cy="571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27" name="" descr="{&quot;isTemplate&quot;:true,&quot;type&quot;:&quot;text&quot;}"/>
          <p:cNvSpPr txBox="1"/>
          <p:nvPr/>
        </p:nvSpPr>
        <p:spPr>
          <a:xfrm rot="0" flipH="0" flipV="0">
            <a:off x="1447800" y="3438525"/>
            <a:ext cx="23241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 spc="225">
                <a:solidFill>
                  <a:srgbClr val="FFFFFF"/>
                </a:solidFill>
                <a:latin typeface="Source Han Sans SC"/>
                <a:ea typeface="Source Han Sans SC"/>
              </a:rPr>
              <a:t>范式迁移</a:t>
            </a:r>
            <a:endParaRPr/>
          </a:p>
        </p:txBody>
      </p:sp>
      <p:sp>
        <p:nvSpPr>
          <p:cNvPr id="728" name="" descr="{&quot;isTemplate&quot;:true,&quot;type&quot;:&quot;text&quot;}"/>
          <p:cNvSpPr txBox="1"/>
          <p:nvPr/>
        </p:nvSpPr>
        <p:spPr>
          <a:xfrm rot="0" flipH="0" flipV="0">
            <a:off x="762000" y="4276725"/>
            <a:ext cx="10668000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75">
                <a:solidFill>
                  <a:srgbClr val="BFDBFE"/>
                </a:solidFill>
                <a:latin typeface="Source Han Sans SC"/>
                <a:ea typeface="Source Han Sans SC"/>
              </a:rPr>
              <a:t>AI </a:t>
            </a: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搜索时代的品牌信任危机</a:t>
            </a:r>
            <a:endParaRPr/>
          </a:p>
        </p:txBody>
      </p:sp>
      <p:sp>
        <p:nvSpPr>
          <p:cNvPr id="729" name="" descr="{&quot;isTemplate&quot;:true,&quot;type&quot;:&quot;text&quot;}"/>
          <p:cNvSpPr txBox="1"/>
          <p:nvPr/>
        </p:nvSpPr>
        <p:spPr>
          <a:xfrm rot="0" flipH="0" flipV="0">
            <a:off x="762000" y="4791075"/>
            <a:ext cx="968692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当用户不再打开搜索引擎，而是直接向</a:t>
            </a:r>
            <a:r>
              <a:rPr lang="en-US" sz="1200">
                <a:solidFill>
                  <a:srgbClr val="94A3B8"/>
                </a:solidFill>
                <a:latin typeface="Source Han Sans SC"/>
                <a:ea typeface="Source Han Sans SC"/>
              </a:rPr>
              <a:t> DeepSeek</a:t>
            </a: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、豆包、通义千问提问——品牌面对的问题，已经从“排名第几”变成了“</a:t>
            </a:r>
            <a:r>
              <a:rPr lang="en-US" sz="1200">
                <a:solidFill>
                  <a:srgbClr val="94A3B8"/>
                </a:solidFill>
                <a:latin typeface="Source Han Sans SC"/>
                <a:ea typeface="Source Han Sans SC"/>
              </a:rPr>
              <a:t>AI </a:t>
            </a: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是否采信你”。</a:t>
            </a:r>
            <a:endParaRPr/>
          </a:p>
        </p:txBody>
      </p:sp>
      <p:sp>
        <p:nvSpPr>
          <p:cNvPr id="730" name="" descr="{&quot;isTemplate&quot;:true,&quot;type&quot;:&quot;text&quot;}"/>
          <p:cNvSpPr txBox="1"/>
          <p:nvPr/>
        </p:nvSpPr>
        <p:spPr>
          <a:xfrm rot="0" flipH="0" flipV="0">
            <a:off x="762000" y="641985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731" name="" descr="{&quot;isTemplate&quot;:true,&quot;type&quot;:&quot;text&quot;}"/>
          <p:cNvSpPr txBox="1"/>
          <p:nvPr/>
        </p:nvSpPr>
        <p:spPr>
          <a:xfrm rot="0" flipH="0" flipV="0">
            <a:off x="11010900" y="64198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04 / 27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732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数据冲击：AI 正在采信“一手官方信源”&lt;/Text&gt;&#10;                &lt;Text style={{ fontSize: 15, color: '#64748B' }}&gt;从“搬运二手信息”到“直接引用官方信息”的结构性转变&lt;/Text&gt;&#10;            &lt;/Box&gt;&#10;        &lt;/Box&gt;&#10;        &lt;Text style={{ fontSize: 13, color: '#94A3B8', letterSpacing: 2, marginTop: 10 }}&gt;信任危机 · 数据&lt;/Text&gt;&#10;    &lt;/Box&gt;&#10;&#10;    &lt;Box style={{ flex: 1, flexDirection: 'column', gap: 14 }}&gt;&#10;        &lt;Box style={{ flex: 1, flexDirection: 'row', gap: 26 }}&gt;&#10;            &lt;Box style={{ flex: 1.05, flexDirection: 'column', justifyContent: 'center', gap: 10, background: 'linear-gradient(135deg, rgba(11,37,69,0.05) 0%, rgba(14,165,233,0.10) 100%)', borderRadius: 16, padding: '0 34px', border: '1px solid #E2E8F0' }}&gt;&#10;                &lt;Text style={{ fontSize: 16, color: '#64748B', letterSpacing: 1 }}&gt;DeepSeek 对企业官网的引用率&lt;/Text&gt;&#10;                &lt;Text style={{ fontSize: 120, fontWeight: 'bold', lineHeight: 1, backgroundImage: 'linear-gradient(135deg, #0EA5E9 0%, #0B2545 100%)', backgroundClip: 'text', color: 'transparent' }}&gt;33.32%&lt;/Text&gt;&#10;                &lt;Text style={{ fontSize: 19, color: '#0B2545', lineHeight: 1.5 }}&gt;每 &lt;span style={{ fontWeight: 'bold', color: '#F59E0B' }}&gt;3 条&lt;/span&gt; AI 回答中，就有 &lt;span style={{ fontWeight: 'bold', color: '#F59E0B' }}&gt;1 条&lt;/span&gt; 采信了企业官网。&lt;/Text&gt;&#10;            &lt;/Box&gt;&#10;&#10;            &lt;Box style={{ flex: 1, flexDirection: 'column', gap: 12 }}&gt;&#10;                &lt;Box style={{ flex: 1, flexDirection: 'row', alignItems: 'center', gap: 18, background: '#F7FAFC', borderRadius: 12, padding: '0 22px' }}&gt;&#10;                    &lt;Text style={{ fontSize: 38, fontWeight: 'bold', color: '#0EA5E9', width: 130 }}&gt;24.66%&lt;/Text&gt;&#10;                    &lt;Text style={{ fontSize: 15, color: '#334155', lineHeight: 1.45 }}&gt;企业官网在 AI 搜索中的引用占比&lt;span style={{ color: '#0EA5E9', fontWeight: 'bold' }}&gt;（2026.4，较 1 月的 15.06% 大幅跃升）&lt;/span&gt;&lt;/Text&gt;&#10;                &lt;/Box&gt;&#10;                &lt;Box style={{ flex: 1, flexDirection: 'row', alignItems: 'center', gap: 18, background: '#F7FAFC', borderRadius: 12, padding: '0 22px' }}&gt;&#10;                    &lt;Text style={{ fontSize: 38, fontWeight: 'bold', color: '#0D9488', width: 130 }}&gt;约60%&lt;/Text&gt;&#10;                    &lt;Text style={{ fontSize: 15, color: '#334155', lineHeight: 1.45 }}&gt;大模型引用内容中，来自&lt;span style={{ fontWeight: 'bold' }}&gt;企业自有媒体&lt;/span&gt;的比例，传统媒体仅约 25%&lt;/Text&gt;&#10;                &lt;/Box&gt;&#10;                &lt;Box style={{ flex: 1, flexDirection: 'row', alignItems: 'center', gap: 18, background: '#F7FAFC', borderRadius: 12, padding: '0 22px' }}&gt;&#10;                    &lt;Text style={{ fontSize: 38, fontWeight: 'bold', color: '#F59E0B', width: 130 }}&gt;15%→43%&lt;/Text&gt;&#10;                    &lt;Text style={{ fontSize: 15, color: '#334155', lineHeight: 1.45 }}&gt;谷歌 AI 概览在搜索结果中的出现比例，一年内翻近三倍，AI 获取方式成为默认体验&lt;/Text&gt;&#10;                &lt;/Box&gt;&#10;            &lt;/Box&gt;&#10;        &lt;/Box&gt;&#10;&#10;        &lt;Box style={{ height: 96, borderRadius: 14, background: 'linear-gradient(90deg, #0B2545 0%, #0EA5E9 100%)', padding: '0 34px', flexDirection: 'row', alignItems: 'center', gap: 18 }}&gt;&#10;            &lt;FAIcon name='bolt' style={{ fill: '#F59E0B', width: 30, height: 30 }} /&gt;&#10;            &lt;Text style={{ fontSize: 20, color: '#FFFFFF', lineHeight: 1.5 }}&gt;&#10;                AI 搜索正在从“搬运二手信息”转向“直接引用一手官方信息”——&lt;span style={{ fontWeight: 'bold', color: '#FDE68A' }}&gt;谁的官方信源被 AI 采信，谁就掌握了新一代流量入口。&lt;/span&gt;&#10;            &lt;/Text&gt;&#10;        &lt;/Box&gt;&#10;    &lt;/Box&gt;&#10;&#10;    &lt;Box style={{ flexDirection: 'row', justifyContent: 'space-between', alignItems: 'center', height: 28 }}&gt;&#10;        &lt;Text style={{ fontSize: 12, color: '#94A3B8' }}&gt;数据来源：新榜智汇（4400万+信源）、Penta Group、Similarweb 公开报告&lt;/Text&gt;&#10;        &lt;Text style={{ fontSize: 13, color: '#94A3B8' }}&gt;05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34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735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596265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数据冲击：</a:t>
            </a: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AI 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正在采信“一手官方信源”</a:t>
            </a:r>
            <a:endParaRPr/>
          </a:p>
        </p:txBody>
      </p:sp>
      <p:sp>
        <p:nvSpPr>
          <p:cNvPr id="736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5962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从“搬运二手信息”到“直接引用官方信息”的结构性转变</a:t>
            </a:r>
            <a:endParaRPr/>
          </a:p>
        </p:txBody>
      </p:sp>
      <p:sp>
        <p:nvSpPr>
          <p:cNvPr id="737" name="" descr="{&quot;isTemplate&quot;:true,&quot;type&quot;:&quot;text&quot;}"/>
          <p:cNvSpPr txBox="1"/>
          <p:nvPr/>
        </p:nvSpPr>
        <p:spPr>
          <a:xfrm rot="0" flipH="0" flipV="0">
            <a:off x="10563225" y="342900"/>
            <a:ext cx="10191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信任危机</a:t>
            </a:r>
            <a:r>
              <a:rPr lang="en-US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 · </a:t>
            </a: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数据</a:t>
            </a:r>
            <a:endParaRPr/>
          </a:p>
        </p:txBody>
      </p:sp>
      <p:sp>
        <p:nvSpPr>
          <p:cNvPr id="738" name=""/>
          <p:cNvSpPr/>
          <p:nvPr/>
        </p:nvSpPr>
        <p:spPr>
          <a:xfrm rot="0" flipH="0" flipV="0">
            <a:off x="609600" y="1028700"/>
            <a:ext cx="5495925" cy="4229100"/>
          </a:xfrm>
          <a:prstGeom prst="roundRect">
            <a:avLst>
              <a:gd name="adj" fmla="val 3604"/>
            </a:avLst>
          </a:prstGeom>
          <a:gradFill>
            <a:gsLst>
              <a:gs pos="0">
                <a:srgbClr val="0B2545">
                  <a:alpha val="5000"/>
                </a:srgbClr>
              </a:gs>
              <a:gs pos="100000">
                <a:srgbClr val="0EA5E9">
                  <a:alpha val="10000"/>
                </a:srgbClr>
              </a:gs>
            </a:gsLst>
            <a:lin ang="2700000" scaled="1"/>
          </a:gra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739" name="" descr="{&quot;isTemplate&quot;:true,&quot;type&quot;:&quot;text&quot;}"/>
          <p:cNvSpPr txBox="1"/>
          <p:nvPr/>
        </p:nvSpPr>
        <p:spPr>
          <a:xfrm rot="0" flipH="0" flipV="0">
            <a:off x="933450" y="2105025"/>
            <a:ext cx="48482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75">
                <a:solidFill>
                  <a:srgbClr val="64748B"/>
                </a:solidFill>
                <a:latin typeface="Source Han Sans SC"/>
                <a:ea typeface="Source Han Sans SC"/>
              </a:rPr>
              <a:t>DeepSeek </a:t>
            </a:r>
            <a:r>
              <a:rPr lang="zh-CN" sz="1200" spc="75">
                <a:solidFill>
                  <a:srgbClr val="64748B"/>
                </a:solidFill>
                <a:latin typeface="Source Han Sans SC"/>
                <a:ea typeface="Source Han Sans SC"/>
              </a:rPr>
              <a:t>对企业官网的引用率</a:t>
            </a:r>
            <a:endParaRPr/>
          </a:p>
        </p:txBody>
      </p:sp>
      <p:sp>
        <p:nvSpPr>
          <p:cNvPr id="740" name="" descr="{&quot;isTemplate&quot;:true,&quot;type&quot;:&quot;text&quot;}"/>
          <p:cNvSpPr txBox="1"/>
          <p:nvPr/>
        </p:nvSpPr>
        <p:spPr>
          <a:xfrm rot="0" flipH="0" flipV="0">
            <a:off x="933450" y="2390775"/>
            <a:ext cx="4848225" cy="1371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0" b="1">
                <a:gradFill>
                  <a:gsLst>
                    <a:gs pos="0">
                      <a:srgbClr val="0EA5E9"/>
                    </a:gs>
                    <a:gs pos="100000">
                      <a:srgbClr val="0B2545"/>
                    </a:gs>
                  </a:gsLst>
                  <a:lin ang="2700000" scaled="1"/>
                </a:gradFill>
                <a:latin typeface="Source Han Sans SC"/>
                <a:ea typeface="Source Han Sans SC"/>
              </a:rPr>
              <a:t>33.32%</a:t>
            </a:r>
            <a:endParaRPr/>
          </a:p>
        </p:txBody>
      </p:sp>
      <p:sp>
        <p:nvSpPr>
          <p:cNvPr id="741" name="" descr="{&quot;isTemplate&quot;:true,&quot;type&quot;:&quot;text&quot;}"/>
          <p:cNvSpPr txBox="1"/>
          <p:nvPr/>
        </p:nvSpPr>
        <p:spPr>
          <a:xfrm rot="0" flipH="0" flipV="0">
            <a:off x="933450" y="3857625"/>
            <a:ext cx="4848225" cy="3333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425">
                <a:solidFill>
                  <a:srgbClr val="0B2545"/>
                </a:solidFill>
                <a:latin typeface="Source Han Sans SC"/>
                <a:ea typeface="Source Han Sans SC"/>
              </a:rPr>
              <a:t>每</a:t>
            </a:r>
            <a:r>
              <a:rPr lang="en-US" sz="1425">
                <a:solidFill>
                  <a:srgbClr val="0B2545"/>
                </a:solidFill>
                <a:latin typeface="Source Han Sans SC"/>
                <a:ea typeface="Source Han Sans SC"/>
              </a:rPr>
              <a:t> </a:t>
            </a:r>
            <a:r>
              <a:rPr lang="en-US" sz="1425" b="1">
                <a:solidFill>
                  <a:srgbClr val="F59E0B"/>
                </a:solidFill>
                <a:latin typeface="Source Han Sans SC"/>
                <a:ea typeface="Source Han Sans SC"/>
              </a:rPr>
              <a:t>3 </a:t>
            </a:r>
            <a:r>
              <a:rPr lang="zh-CN" sz="1425" b="1">
                <a:solidFill>
                  <a:srgbClr val="F59E0B"/>
                </a:solidFill>
                <a:latin typeface="Source Han Sans SC"/>
                <a:ea typeface="Source Han Sans SC"/>
              </a:rPr>
              <a:t>条</a:t>
            </a:r>
            <a:r>
              <a:rPr lang="en-US" sz="1425">
                <a:solidFill>
                  <a:srgbClr val="0B2545"/>
                </a:solidFill>
                <a:latin typeface="Source Han Sans SC"/>
                <a:ea typeface="Source Han Sans SC"/>
              </a:rPr>
              <a:t> AI </a:t>
            </a:r>
            <a:r>
              <a:rPr lang="zh-CN" sz="1425">
                <a:solidFill>
                  <a:srgbClr val="0B2545"/>
                </a:solidFill>
                <a:latin typeface="Source Han Sans SC"/>
                <a:ea typeface="Source Han Sans SC"/>
              </a:rPr>
              <a:t>回答中，就有</a:t>
            </a:r>
            <a:r>
              <a:rPr lang="en-US" sz="1425">
                <a:solidFill>
                  <a:srgbClr val="0B2545"/>
                </a:solidFill>
                <a:latin typeface="Source Han Sans SC"/>
                <a:ea typeface="Source Han Sans SC"/>
              </a:rPr>
              <a:t> </a:t>
            </a:r>
            <a:r>
              <a:rPr lang="en-US" sz="1425" b="1">
                <a:solidFill>
                  <a:srgbClr val="F59E0B"/>
                </a:solidFill>
                <a:latin typeface="Source Han Sans SC"/>
                <a:ea typeface="Source Han Sans SC"/>
              </a:rPr>
              <a:t>1 </a:t>
            </a:r>
            <a:r>
              <a:rPr lang="zh-CN" sz="1425" b="1">
                <a:solidFill>
                  <a:srgbClr val="F59E0B"/>
                </a:solidFill>
                <a:latin typeface="Source Han Sans SC"/>
                <a:ea typeface="Source Han Sans SC"/>
              </a:rPr>
              <a:t>条</a:t>
            </a:r>
            <a:r>
              <a:rPr lang="en-US" sz="1425">
                <a:solidFill>
                  <a:srgbClr val="0B2545"/>
                </a:solidFill>
                <a:latin typeface="Source Han Sans SC"/>
                <a:ea typeface="Source Han Sans SC"/>
              </a:rPr>
              <a:t> </a:t>
            </a:r>
            <a:r>
              <a:rPr lang="zh-CN" sz="1425">
                <a:solidFill>
                  <a:srgbClr val="0B2545"/>
                </a:solidFill>
                <a:latin typeface="Source Han Sans SC"/>
                <a:ea typeface="Source Han Sans SC"/>
              </a:rPr>
              <a:t>采信了企业官网。</a:t>
            </a:r>
            <a:endParaRPr/>
          </a:p>
        </p:txBody>
      </p:sp>
      <p:sp>
        <p:nvSpPr>
          <p:cNvPr id="742" name=""/>
          <p:cNvSpPr/>
          <p:nvPr/>
        </p:nvSpPr>
        <p:spPr>
          <a:xfrm rot="0" flipH="0" flipV="0">
            <a:off x="6353175" y="1028700"/>
            <a:ext cx="5229225" cy="1314450"/>
          </a:xfrm>
          <a:prstGeom prst="roundRect">
            <a:avLst>
              <a:gd name="adj" fmla="val 8696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743" name="" descr="{&quot;isTemplate&quot;:true,&quot;type&quot;:&quot;text&quot;}"/>
          <p:cNvSpPr txBox="1"/>
          <p:nvPr/>
        </p:nvSpPr>
        <p:spPr>
          <a:xfrm rot="0" flipH="0" flipV="0">
            <a:off x="6562725" y="1466850"/>
            <a:ext cx="9525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850" b="1">
                <a:solidFill>
                  <a:srgbClr val="0EA5E9"/>
                </a:solidFill>
                <a:latin typeface="Source Han Sans SC"/>
                <a:ea typeface="Source Han Sans SC"/>
              </a:rPr>
              <a:t>24.66%</a:t>
            </a:r>
            <a:endParaRPr/>
          </a:p>
        </p:txBody>
      </p:sp>
      <p:sp>
        <p:nvSpPr>
          <p:cNvPr id="744" name="" descr="{&quot;isTemplate&quot;:true,&quot;type&quot;:&quot;text&quot;}"/>
          <p:cNvSpPr txBox="1"/>
          <p:nvPr/>
        </p:nvSpPr>
        <p:spPr>
          <a:xfrm rot="0" flipH="0" flipV="0">
            <a:off x="7686675" y="1562100"/>
            <a:ext cx="3686175" cy="257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25">
                <a:solidFill>
                  <a:srgbClr val="334155"/>
                </a:solidFill>
                <a:latin typeface="Source Han Sans SC"/>
                <a:ea typeface="Source Han Sans SC"/>
              </a:rPr>
              <a:t>企业官网在</a:t>
            </a:r>
            <a:r>
              <a:rPr lang="en-US" sz="1125">
                <a:solidFill>
                  <a:srgbClr val="334155"/>
                </a:solidFill>
                <a:latin typeface="Source Han Sans SC"/>
                <a:ea typeface="Source Han Sans SC"/>
              </a:rPr>
              <a:t> AI </a:t>
            </a:r>
            <a:r>
              <a:rPr lang="zh-CN" sz="1125">
                <a:solidFill>
                  <a:srgbClr val="334155"/>
                </a:solidFill>
                <a:latin typeface="Source Han Sans SC"/>
                <a:ea typeface="Source Han Sans SC"/>
              </a:rPr>
              <a:t>搜索中的引用占比</a:t>
            </a:r>
            <a:r>
              <a:rPr lang="zh-CN" sz="1125" b="1">
                <a:solidFill>
                  <a:srgbClr val="0EA5E9"/>
                </a:solidFill>
                <a:latin typeface="Source Han Sans SC"/>
                <a:ea typeface="Source Han Sans SC"/>
              </a:rPr>
              <a:t>（</a:t>
            </a:r>
            <a:r>
              <a:rPr lang="en-US" sz="1125" b="1">
                <a:solidFill>
                  <a:srgbClr val="0EA5E9"/>
                </a:solidFill>
                <a:latin typeface="Source Han Sans SC"/>
                <a:ea typeface="Source Han Sans SC"/>
              </a:rPr>
              <a:t>2026.4</a:t>
            </a:r>
            <a:r>
              <a:rPr lang="zh-CN" sz="1125" b="1">
                <a:solidFill>
                  <a:srgbClr val="0EA5E9"/>
                </a:solidFill>
                <a:latin typeface="Source Han Sans SC"/>
                <a:ea typeface="Source Han Sans SC"/>
              </a:rPr>
              <a:t>，较</a:t>
            </a:r>
            <a:r>
              <a:rPr lang="en-US" sz="1125" b="1">
                <a:solidFill>
                  <a:srgbClr val="0EA5E9"/>
                </a:solidFill>
                <a:latin typeface="Source Han Sans SC"/>
                <a:ea typeface="Source Han Sans SC"/>
              </a:rPr>
              <a:t> 1 </a:t>
            </a:r>
            <a:r>
              <a:rPr lang="zh-CN" sz="1125" b="1">
                <a:solidFill>
                  <a:srgbClr val="0EA5E9"/>
                </a:solidFill>
                <a:latin typeface="Source Han Sans SC"/>
                <a:ea typeface="Source Han Sans SC"/>
              </a:rPr>
              <a:t>月的</a:t>
            </a:r>
            <a:r>
              <a:rPr lang="en-US" sz="1125" b="1">
                <a:solidFill>
                  <a:srgbClr val="0EA5E9"/>
                </a:solidFill>
                <a:latin typeface="Source Han Sans SC"/>
                <a:ea typeface="Source Han Sans SC"/>
              </a:rPr>
              <a:t> 15.06% </a:t>
            </a:r>
            <a:r>
              <a:rPr lang="zh-CN" sz="1125" b="1">
                <a:solidFill>
                  <a:srgbClr val="0EA5E9"/>
                </a:solidFill>
                <a:latin typeface="Source Han Sans SC"/>
                <a:ea typeface="Source Han Sans SC"/>
              </a:rPr>
              <a:t>大幅跃升）</a:t>
            </a:r>
            <a:endParaRPr/>
          </a:p>
        </p:txBody>
      </p:sp>
      <p:sp>
        <p:nvSpPr>
          <p:cNvPr id="745" name=""/>
          <p:cNvSpPr/>
          <p:nvPr/>
        </p:nvSpPr>
        <p:spPr>
          <a:xfrm rot="0" flipH="0" flipV="0">
            <a:off x="6353175" y="2457450"/>
            <a:ext cx="5229225" cy="1304925"/>
          </a:xfrm>
          <a:prstGeom prst="roundRect">
            <a:avLst>
              <a:gd name="adj" fmla="val 8759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746" name="" descr="{&quot;isTemplate&quot;:true,&quot;type&quot;:&quot;text&quot;}"/>
          <p:cNvSpPr txBox="1"/>
          <p:nvPr/>
        </p:nvSpPr>
        <p:spPr>
          <a:xfrm rot="0" flipH="0" flipV="0">
            <a:off x="6562725" y="2895600"/>
            <a:ext cx="1057275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850" b="1">
                <a:solidFill>
                  <a:srgbClr val="0D9488"/>
                </a:solidFill>
                <a:latin typeface="Source Han Sans SC"/>
                <a:ea typeface="Source Han Sans SC"/>
              </a:rPr>
              <a:t>约</a:t>
            </a:r>
            <a:r>
              <a:rPr lang="en-US" sz="2850" b="1">
                <a:solidFill>
                  <a:srgbClr val="0D9488"/>
                </a:solidFill>
                <a:latin typeface="Source Han Sans SC"/>
                <a:ea typeface="Source Han Sans SC"/>
              </a:rPr>
              <a:t>60%</a:t>
            </a:r>
            <a:endParaRPr/>
          </a:p>
        </p:txBody>
      </p:sp>
      <p:sp>
        <p:nvSpPr>
          <p:cNvPr id="747" name="" descr="{&quot;isTemplate&quot;:true,&quot;type&quot;:&quot;text&quot;}"/>
          <p:cNvSpPr txBox="1"/>
          <p:nvPr/>
        </p:nvSpPr>
        <p:spPr>
          <a:xfrm rot="0" flipH="0" flipV="0">
            <a:off x="7791450" y="2981325"/>
            <a:ext cx="3581400" cy="257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125">
                <a:solidFill>
                  <a:srgbClr val="334155"/>
                </a:solidFill>
                <a:latin typeface="Source Han Sans SC"/>
                <a:ea typeface="Source Han Sans SC"/>
              </a:rPr>
              <a:t>大模型引用内容中，来自</a:t>
            </a:r>
            <a:r>
              <a:rPr lang="zh-CN" sz="1125" b="1">
                <a:solidFill>
                  <a:srgbClr val="334155"/>
                </a:solidFill>
                <a:latin typeface="Source Han Sans SC"/>
                <a:ea typeface="Source Han Sans SC"/>
              </a:rPr>
              <a:t>企业自有媒体</a:t>
            </a:r>
            <a:r>
              <a:rPr lang="zh-CN" sz="1125">
                <a:solidFill>
                  <a:srgbClr val="334155"/>
                </a:solidFill>
                <a:latin typeface="Source Han Sans SC"/>
                <a:ea typeface="Source Han Sans SC"/>
              </a:rPr>
              <a:t>的比例，传统媒体仅约</a:t>
            </a:r>
            <a:r>
              <a:rPr lang="en-US" sz="1125">
                <a:solidFill>
                  <a:srgbClr val="334155"/>
                </a:solidFill>
                <a:latin typeface="Source Han Sans SC"/>
                <a:ea typeface="Source Han Sans SC"/>
              </a:rPr>
              <a:t> 25%</a:t>
            </a:r>
            <a:endParaRPr/>
          </a:p>
        </p:txBody>
      </p:sp>
      <p:sp>
        <p:nvSpPr>
          <p:cNvPr id="748" name=""/>
          <p:cNvSpPr/>
          <p:nvPr/>
        </p:nvSpPr>
        <p:spPr>
          <a:xfrm rot="0" flipH="0" flipV="0">
            <a:off x="6353175" y="3876675"/>
            <a:ext cx="5229225" cy="1381125"/>
          </a:xfrm>
          <a:prstGeom prst="roundRect">
            <a:avLst>
              <a:gd name="adj" fmla="val 8276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749" name="" descr="{&quot;isTemplate&quot;:true,&quot;type&quot;:&quot;text&quot;}"/>
          <p:cNvSpPr txBox="1"/>
          <p:nvPr/>
        </p:nvSpPr>
        <p:spPr>
          <a:xfrm rot="0" flipH="0" flipV="0">
            <a:off x="6562725" y="4352925"/>
            <a:ext cx="952500" cy="4381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850" b="1">
                <a:solidFill>
                  <a:srgbClr val="F59E0B"/>
                </a:solidFill>
                <a:latin typeface="Source Han Sans SC"/>
                <a:ea typeface="Source Han Sans SC"/>
              </a:rPr>
              <a:t>15%→43%</a:t>
            </a:r>
            <a:endParaRPr/>
          </a:p>
        </p:txBody>
      </p:sp>
      <p:sp>
        <p:nvSpPr>
          <p:cNvPr id="750" name="" descr="{&quot;isTemplate&quot;:true,&quot;type&quot;:&quot;text&quot;}"/>
          <p:cNvSpPr txBox="1"/>
          <p:nvPr/>
        </p:nvSpPr>
        <p:spPr>
          <a:xfrm rot="0" flipH="0" flipV="0">
            <a:off x="7686675" y="4314825"/>
            <a:ext cx="3686175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125">
                <a:solidFill>
                  <a:srgbClr val="334155"/>
                </a:solidFill>
                <a:latin typeface="Source Han Sans SC"/>
                <a:ea typeface="Source Han Sans SC"/>
              </a:rPr>
              <a:t>谷歌</a:t>
            </a:r>
            <a:r>
              <a:rPr lang="en-US" sz="1125">
                <a:solidFill>
                  <a:srgbClr val="334155"/>
                </a:solidFill>
                <a:latin typeface="Source Han Sans SC"/>
                <a:ea typeface="Source Han Sans SC"/>
              </a:rPr>
              <a:t> AI </a:t>
            </a:r>
            <a:r>
              <a:rPr lang="zh-CN" sz="1125">
                <a:solidFill>
                  <a:srgbClr val="334155"/>
                </a:solidFill>
                <a:latin typeface="Source Han Sans SC"/>
                <a:ea typeface="Source Han Sans SC"/>
              </a:rPr>
              <a:t>概览在搜索结果中的出现比例，一年内翻近三倍，</a:t>
            </a:r>
            <a:r>
              <a:rPr lang="en-US" sz="1125">
                <a:solidFill>
                  <a:srgbClr val="334155"/>
                </a:solidFill>
                <a:latin typeface="Source Han Sans SC"/>
                <a:ea typeface="Source Han Sans SC"/>
              </a:rPr>
              <a:t>AI </a:t>
            </a:r>
            <a:r>
              <a:rPr lang="zh-CN" sz="1125">
                <a:solidFill>
                  <a:srgbClr val="334155"/>
                </a:solidFill>
                <a:latin typeface="Source Han Sans SC"/>
                <a:ea typeface="Source Han Sans SC"/>
              </a:rPr>
              <a:t>获取方式成为默认体验</a:t>
            </a:r>
            <a:endParaRPr/>
          </a:p>
        </p:txBody>
      </p:sp>
      <p:sp>
        <p:nvSpPr>
          <p:cNvPr id="751" name=""/>
          <p:cNvSpPr/>
          <p:nvPr/>
        </p:nvSpPr>
        <p:spPr>
          <a:xfrm rot="0" flipH="0" flipV="0">
            <a:off x="609600" y="5391150"/>
            <a:ext cx="10972800" cy="914400"/>
          </a:xfrm>
          <a:prstGeom prst="roundRect">
            <a:avLst>
              <a:gd name="adj" fmla="val 14583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0" scaled="1"/>
          </a:gradFill>
          <a:ln/>
        </p:spPr>
        <p:txBody>
          <a:bodyPr/>
          <a:p/>
        </p:txBody>
      </p:sp>
      <p:pic>
        <p:nvPicPr>
          <p:cNvPr id="75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33450" y="5705475"/>
            <a:ext cx="285750" cy="285750"/>
          </a:xfrm>
          <a:prstGeom prst="rect">
            <a:avLst/>
          </a:prstGeom>
          <a:ln/>
        </p:spPr>
      </p:pic>
      <p:sp>
        <p:nvSpPr>
          <p:cNvPr id="753" name="" descr="{&quot;isTemplate&quot;:true,&quot;type&quot;:&quot;text&quot;}"/>
          <p:cNvSpPr txBox="1"/>
          <p:nvPr/>
        </p:nvSpPr>
        <p:spPr>
          <a:xfrm rot="0" flipH="0" flipV="0">
            <a:off x="1381125" y="5505450"/>
            <a:ext cx="987742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500">
                <a:solidFill>
                  <a:srgbClr val="FFFFFF"/>
                </a:solidFill>
                <a:latin typeface="Source Han Sans SC"/>
                <a:ea typeface="Source Han Sans SC"/>
              </a:rPr>
              <a:t>AI </a:t>
            </a:r>
            <a:r>
              <a:rPr lang="zh-CN" sz="1500">
                <a:solidFill>
                  <a:srgbClr val="FFFFFF"/>
                </a:solidFill>
                <a:latin typeface="Source Han Sans SC"/>
                <a:ea typeface="Source Han Sans SC"/>
              </a:rPr>
              <a:t>搜索正在从“搬运二手信息”转向“直接引用一手官方信息”——</a:t>
            </a:r>
            <a:r>
              <a:rPr lang="zh-CN" sz="1500" b="1">
                <a:solidFill>
                  <a:srgbClr val="FDE68A"/>
                </a:solidFill>
                <a:latin typeface="Source Han Sans SC"/>
                <a:ea typeface="Source Han Sans SC"/>
              </a:rPr>
              <a:t>谁的官方信源被</a:t>
            </a:r>
            <a:r>
              <a:rPr lang="en-US" sz="1500" b="1">
                <a:solidFill>
                  <a:srgbClr val="FDE68A"/>
                </a:solidFill>
                <a:latin typeface="Source Han Sans SC"/>
                <a:ea typeface="Source Han Sans SC"/>
              </a:rPr>
              <a:t> AI </a:t>
            </a:r>
            <a:r>
              <a:rPr lang="zh-CN" sz="1500" b="1">
                <a:solidFill>
                  <a:srgbClr val="FDE68A"/>
                </a:solidFill>
                <a:latin typeface="Source Han Sans SC"/>
                <a:ea typeface="Source Han Sans SC"/>
              </a:rPr>
              <a:t>采信，谁就掌握了新一代流量入口。</a:t>
            </a:r>
            <a:endParaRPr/>
          </a:p>
        </p:txBody>
      </p:sp>
      <p:sp>
        <p:nvSpPr>
          <p:cNvPr id="754" name="" descr="{&quot;isTemplate&quot;:true,&quot;type&quot;:&quot;text&quot;}"/>
          <p:cNvSpPr txBox="1"/>
          <p:nvPr/>
        </p:nvSpPr>
        <p:spPr>
          <a:xfrm rot="0" flipH="0" flipV="0">
            <a:off x="609600" y="6486525"/>
            <a:ext cx="396240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数据来源：新榜智汇（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4400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万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+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信源）、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Penta Group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、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Similarweb 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公开报告</a:t>
            </a:r>
            <a:endParaRPr/>
          </a:p>
        </p:txBody>
      </p:sp>
      <p:sp>
        <p:nvSpPr>
          <p:cNvPr id="755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05 / 27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756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认知重构：从“被搜索”到“被信任”&lt;/Text&gt;&#10;                &lt;Text style={{ fontSize: 15, color: '#64748B' }}&gt;GEO 的首要作用不是教“怎么写内容”，而是完成一次认知升维&lt;/Text&gt;&#10;            &lt;/Box&gt;&#10;        &lt;/Box&gt;&#10;        &lt;Text style={{ fontSize: 13, color: '#94A3B8', letterSpacing: 2, marginTop: 10 }}&gt;培训作用 · 认知&lt;/Text&gt;&#10;    &lt;/Box&gt;&#10;&#10;    &lt;Box style={{ flex: 1, flexDirection: 'column', gap: 14 }}&gt;&#10;        &lt;Box style={{ height: 68, borderRadius: 12, background: 'linear-gradient(90deg, #0B2545 0%, #0EA5E9 100%)', flexDirection: 'row', alignItems: 'center', padding: '0 26px', gap: 14 }}&gt;&#10;            &lt;FAIcon name='bullseye' style={{ fill: '#FDE68A', width: 26, height: 26 }} /&gt;&#10;            &lt;Text style={{ fontSize: 21, fontWeight: 'bold', color: '#FFFFFF' }}&gt;AI 搜索的竞争本质，是信任竞争，而非流量竞争。&lt;/Text&gt;&#10;        &lt;/Box&gt;&#10;&#10;        &lt;Box style={{ flex: 1, flexDirection: 'row', gap: 18 }}&gt;&#10;            &lt;Box style={{ flex: 1, flexDirection: 'column', borderRadius: 14, border: '1px solid #E2E8F0', overflow: 'hidden' }}&gt;&#10;                &lt;Box style={{ background: '#F1F5F9', padding: '14px 22px' }}&gt;&#10;                    &lt;Text style={{ fontSize: 18, fontWeight: 'bold', color: '#64748B' }}&gt;传统 SEO&lt;/Text&gt;&#10;                &lt;/Box&gt;&#10;                &lt;Box style={{ flex: 1, padding: '18px 22px', flexDirection: 'column', gap: 14 }}&gt;&#10;                    &lt;Text style={{ fontSize: 22, fontWeight: 'bold', color: '#334155', lineHeight: 1.35 }}&gt;让用户“搜到你”&lt;/Text&gt;&#10;                    &lt;Box style={{ flexDirection: 'column', gap: 12 }}&gt;&#10;                        &lt;Box style={{ flexDirection: 'row', gap: 10, alignItems: 'center' }}&gt;&lt;FAIcon name='circle' style={{ fill: '#94A3B8', width: 8, height: 8 }} /&gt;&lt;Text style={{ fontSize: 16, color: '#475569' }}&gt;关键词密度&lt;/Text&gt;&lt;/Box&gt;&#10;                        &lt;Box style={{ flexDirection: 'row', gap: 10, alignItems: 'center' }}&gt;&lt;FAIcon name='circle' style={{ fill: '#94A3B8', width: 8, height: 8 }} /&gt;&lt;Text style={{ fontSize: 16, color: '#475569' }}&gt;外链建设&lt;/Text&gt;&lt;/Box&gt;&#10;                        &lt;Box style={{ flexDirection: 'row', gap: 10, alignItems: 'center' }}&gt;&lt;FAIcon name='circle' style={{ fill: '#94A3B8', width: 8, height: 8 }} /&gt;&lt;Text style={{ fontSize: 16, color: '#475569' }}&gt;排名与点击&lt;/Text&gt;&lt;/Box&gt;&#10;                    &lt;/Box&gt;&#10;                &lt;/Box&gt;&#10;            &lt;/Box&gt;&#10;&#10;            &lt;Box style={{ flex: 1.5, flexDirection: 'column', borderRadius: 14, overflow: 'hidden', boxShadow: '0 4px 20px rgba(11,37,69,0.12)' }}&gt;&#10;                &lt;Box style={{ background: 'linear-gradient(135deg, #0B2545 0%, #0EA5E9 100%)', padding: '14px 22px' }}&gt;&#10;                    &lt;Text style={{ fontSize: 18, fontWeight: 'bold', color: '#FFFFFF' }}&gt;GEO · 生成式引擎优化&lt;/Text&gt;&#10;                &lt;/Box&gt;&#10;                &lt;Box style={{ flex: 1, padding: '18px 24px', flexDirection: 'column', gap: 14, background: 'rgba(14,165,233,0.04)' }}&gt;&#10;                    &lt;Text style={{ fontSize: 24, fontWeight: 'bold', color: '#0B2545', lineHeight: 1.35 }}&gt;让 AI 生成答案时“确信你可靠”&lt;/Text&gt;&#10;                    &lt;Box style={{ flexDirection: 'row', flexWrap: 'wrap', gap: 10 }}&gt;&#10;                        &lt;Box style={{ background: '#FFFFFF', border: '1px solid #BAE6FD', borderRadius: 8, padding: '8px 14px' }}&gt;&lt;Text style={{ fontSize: 15, color: '#0369A1', fontWeight: 'bold' }}&gt;信息一致性&lt;/Text&gt;&lt;/Box&gt;&#10;                        &lt;Box style={{ background: '#FFFFFF', border: '1px solid #BAE6FD', borderRadius: 8, padding: '8px 14px' }}&gt;&lt;Text style={{ fontSize: 15, color: '#0369A1', fontWeight: 'bold' }}&gt;结构化标记 Schema&lt;/Text&gt;&lt;/Box&gt;&#10;                        &lt;Box style={{ background: '#FFFFFF', border: '1px solid #BAE6FD', borderRadius: 8, padding: '8px 14px' }}&gt;&lt;Text style={{ fontSize: 15, color: '#0369A1', fontWeight: 'bold' }}&gt;证据链建设&lt;/Text&gt;&lt;/Box&gt;&#10;                        &lt;Box style={{ background: '#FFFFFF', border: '1px solid #BAE6FD', borderRadius: 8, padding: '8px 14px' }}&gt;&lt;Text style={{ fontSize: 15, color: '#0369A1', fontWeight: 'bold' }}&gt;AI 引用率追踪&lt;/Text&gt;&lt;/Box&gt;&#10;                    &lt;/Box&gt;&#10;                &lt;/Box&gt;&#10;            &lt;/Box&gt;&#10;        &lt;/Box&gt;&#10;&#10;        &lt;Box style={{ height: 92, flexDirection: 'row', gap: 14 }}&gt;&#10;            &lt;Box style={{ flex: 1, borderRadius: 12, background: '#F7FAFC', border: '1px solid #E2E8F0', padding: '0 20px', flexDirection: 'row', alignItems: 'center', gap: 12 }}&gt;&#10;                &lt;FAIcon name='diagram-project' style={{ fill: '#0EA5E9', width: 24, height: 24 }} /&gt;&#10;                &lt;Box style={{ flexDirection: 'column', gap: 2 }}&gt;&lt;Text style={{ fontSize: 15, fontWeight: 'bold', color: '#0B2545' }}&gt;知识图谱&lt;/Text&gt;&lt;Text style={{ fontSize: 13, color: '#64748B' }}&gt;实体消歧机制&lt;/Text&gt;&lt;/Box&gt;&#10;            &lt;/Box&gt;&#10;            &lt;Box style={{ flex: 1, borderRadius: 12, background: '#F7FAFC', border: '1px solid #E2E8F0', padding: '0 20px', flexDirection: 'row', alignItems: 'center', gap: 12 }}&gt;&#10;                &lt;FAIcon name='layer-group' style={{ fill: '#0D9488', width: 24, height: 24 }} /&gt;&#10;                &lt;Box style={{ flexDirection: 'column', gap: 2 }}&gt;&lt;Text style={{ fontSize: 15, fontWeight: 'bold', color: '#0B2545' }}&gt;RAG&lt;/Text&gt;&lt;Text style={{ fontSize: 13, color: '#64748B' }}&gt;检索增强生成机制&lt;/Text&gt;&lt;/Box&gt;&#10;            &lt;/Box&gt;&#10;            &lt;Box style={{ flex: 1, borderRadius: 12, background: '#F7FAFC', border: '1px solid #E2E8F0', padding: '0 20px', flexDirection: 'row', alignItems: 'center', gap: 12 }}&gt;&#10;                &lt;FAIcon name='shield-halved' style={{ fill: '#F59E0B', width: 24, height: 24 }} /&gt;&#10;                &lt;Box style={{ flexDirection: 'column', gap: 2 }}&gt;&lt;Text style={{ fontSize: 15, fontWeight: 'bold', color: '#0B2545' }}&gt;幻觉抑制&lt;/Text&gt;&lt;Text style={{ fontSize: 13, color: '#64748B' }}&gt;AI 事实校验机制&lt;/Text&gt;&lt;/Box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06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58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759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550545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认知重构：从“被搜索”到“被信任”</a:t>
            </a:r>
            <a:endParaRPr/>
          </a:p>
        </p:txBody>
      </p:sp>
      <p:sp>
        <p:nvSpPr>
          <p:cNvPr id="760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5505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GEO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的首要作用不是教“怎么写内容”，而是完成一次认知升维</a:t>
            </a:r>
            <a:endParaRPr/>
          </a:p>
        </p:txBody>
      </p:sp>
      <p:sp>
        <p:nvSpPr>
          <p:cNvPr id="761" name="" descr="{&quot;isTemplate&quot;:true,&quot;type&quot;:&quot;text&quot;}"/>
          <p:cNvSpPr txBox="1"/>
          <p:nvPr/>
        </p:nvSpPr>
        <p:spPr>
          <a:xfrm rot="0" flipH="0" flipV="0">
            <a:off x="10563225" y="342900"/>
            <a:ext cx="10191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培训作用</a:t>
            </a:r>
            <a:r>
              <a:rPr lang="en-US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 · </a:t>
            </a: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认知</a:t>
            </a:r>
            <a:endParaRPr/>
          </a:p>
        </p:txBody>
      </p:sp>
      <p:sp>
        <p:nvSpPr>
          <p:cNvPr id="762" name=""/>
          <p:cNvSpPr/>
          <p:nvPr/>
        </p:nvSpPr>
        <p:spPr>
          <a:xfrm rot="0" flipH="0" flipV="0">
            <a:off x="609600" y="1028700"/>
            <a:ext cx="10972800" cy="647700"/>
          </a:xfrm>
          <a:prstGeom prst="roundRect">
            <a:avLst>
              <a:gd name="adj" fmla="val 17647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0" scaled="1"/>
          </a:gradFill>
          <a:ln/>
        </p:spPr>
        <p:txBody>
          <a:bodyPr/>
          <a:p/>
        </p:txBody>
      </p:sp>
      <p:pic>
        <p:nvPicPr>
          <p:cNvPr id="76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57250" y="1228725"/>
            <a:ext cx="247650" cy="247650"/>
          </a:xfrm>
          <a:prstGeom prst="rect">
            <a:avLst/>
          </a:prstGeom>
          <a:ln/>
        </p:spPr>
      </p:pic>
      <p:sp>
        <p:nvSpPr>
          <p:cNvPr id="764" name="" descr="{&quot;isTemplate&quot;:true,&quot;type&quot;:&quot;text&quot;}"/>
          <p:cNvSpPr txBox="1"/>
          <p:nvPr/>
        </p:nvSpPr>
        <p:spPr>
          <a:xfrm rot="0" flipH="0" flipV="0">
            <a:off x="1238250" y="1228725"/>
            <a:ext cx="448627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FFF"/>
                </a:solidFill>
                <a:latin typeface="Source Han Sans SC"/>
                <a:ea typeface="Source Han Sans SC"/>
              </a:rPr>
              <a:t>AI </a:t>
            </a:r>
            <a:r>
              <a:rPr lang="zh-CN" sz="1575" b="1">
                <a:solidFill>
                  <a:srgbClr val="FFFFFF"/>
                </a:solidFill>
                <a:latin typeface="Source Han Sans SC"/>
                <a:ea typeface="Source Han Sans SC"/>
              </a:rPr>
              <a:t>搜索的竞争本质，是信任竞争，而非流量竞争。</a:t>
            </a:r>
            <a:endParaRPr/>
          </a:p>
        </p:txBody>
      </p:sp>
      <p:sp>
        <p:nvSpPr>
          <p:cNvPr id="765" name=""/>
          <p:cNvSpPr/>
          <p:nvPr/>
        </p:nvSpPr>
        <p:spPr>
          <a:xfrm rot="0" flipH="0" flipV="0">
            <a:off x="609600" y="1809750"/>
            <a:ext cx="4324350" cy="3486150"/>
          </a:xfrm>
          <a:prstGeom prst="roundRect">
            <a:avLst>
              <a:gd name="adj" fmla="val 3825"/>
            </a:avLst>
          </a:prstGeom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766" name=""/>
          <p:cNvSpPr/>
          <p:nvPr/>
        </p:nvSpPr>
        <p:spPr>
          <a:xfrm rot="0" flipH="0" flipV="0">
            <a:off x="609600" y="1809750"/>
            <a:ext cx="4324350" cy="476250"/>
          </a:xfrm>
          <a:custGeom>
            <a:pathLst>
              <a:path w="454" h="50">
                <a:moveTo>
                  <a:pt x="440" y="0"/>
                </a:moveTo>
                <a:cubicBezTo>
                  <a:pt x="448" y="0"/>
                  <a:pt x="454" y="6"/>
                  <a:pt x="454" y="14"/>
                </a:cubicBezTo>
                <a:lnTo>
                  <a:pt x="454" y="50"/>
                </a:lnTo>
                <a:lnTo>
                  <a:pt x="0" y="50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440" y="0"/>
                </a:lnTo>
                <a:close/>
              </a:path>
            </a:pathLst>
          </a:custGeom>
          <a:solidFill>
            <a:srgbClr val="F1F5F9"/>
          </a:solidFill>
          <a:ln/>
        </p:spPr>
        <p:txBody>
          <a:bodyPr/>
          <a:p/>
        </p:txBody>
      </p:sp>
      <p:sp>
        <p:nvSpPr>
          <p:cNvPr id="767" name="" descr="{&quot;isTemplate&quot;:true,&quot;type&quot;:&quot;text&quot;}"/>
          <p:cNvSpPr txBox="1"/>
          <p:nvPr/>
        </p:nvSpPr>
        <p:spPr>
          <a:xfrm rot="0" flipH="0" flipV="0">
            <a:off x="819150" y="1943100"/>
            <a:ext cx="3905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64748B"/>
                </a:solidFill>
                <a:latin typeface="Source Han Sans SC"/>
                <a:ea typeface="Source Han Sans SC"/>
              </a:rPr>
              <a:t>传统</a:t>
            </a:r>
            <a:r>
              <a:rPr lang="en-US" sz="1350" b="1">
                <a:solidFill>
                  <a:srgbClr val="64748B"/>
                </a:solidFill>
                <a:latin typeface="Source Han Sans SC"/>
                <a:ea typeface="Source Han Sans SC"/>
              </a:rPr>
              <a:t> SEO</a:t>
            </a:r>
            <a:endParaRPr/>
          </a:p>
        </p:txBody>
      </p:sp>
      <p:sp>
        <p:nvSpPr>
          <p:cNvPr id="768" name="" descr="{&quot;isTemplate&quot;:true,&quot;type&quot;:&quot;text&quot;}"/>
          <p:cNvSpPr txBox="1"/>
          <p:nvPr/>
        </p:nvSpPr>
        <p:spPr>
          <a:xfrm rot="0" flipH="0" flipV="0">
            <a:off x="819150" y="2457450"/>
            <a:ext cx="3905250" cy="3429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650" b="1">
                <a:solidFill>
                  <a:srgbClr val="334155"/>
                </a:solidFill>
                <a:latin typeface="Source Han Sans SC"/>
                <a:ea typeface="Source Han Sans SC"/>
              </a:rPr>
              <a:t>让用户“搜到你”</a:t>
            </a:r>
            <a:endParaRPr/>
          </a:p>
        </p:txBody>
      </p:sp>
      <p:pic>
        <p:nvPicPr>
          <p:cNvPr id="76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19150" y="2990850"/>
            <a:ext cx="76200" cy="76200"/>
          </a:xfrm>
          <a:prstGeom prst="rect">
            <a:avLst/>
          </a:prstGeom>
          <a:ln/>
        </p:spPr>
      </p:pic>
      <p:sp>
        <p:nvSpPr>
          <p:cNvPr id="770" name="" descr="{&quot;isTemplate&quot;:true,&quot;type&quot;:&quot;text&quot;}"/>
          <p:cNvSpPr txBox="1"/>
          <p:nvPr/>
        </p:nvSpPr>
        <p:spPr>
          <a:xfrm rot="0" flipH="0" flipV="0">
            <a:off x="990600" y="2933700"/>
            <a:ext cx="762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75569"/>
                </a:solidFill>
                <a:latin typeface="Source Han Sans SC"/>
                <a:ea typeface="Source Han Sans SC"/>
              </a:rPr>
              <a:t>关键词密度</a:t>
            </a:r>
            <a:endParaRPr/>
          </a:p>
        </p:txBody>
      </p:sp>
      <p:pic>
        <p:nvPicPr>
          <p:cNvPr id="77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19150" y="3295650"/>
            <a:ext cx="76200" cy="76200"/>
          </a:xfrm>
          <a:prstGeom prst="rect">
            <a:avLst/>
          </a:prstGeom>
          <a:ln/>
        </p:spPr>
      </p:pic>
      <p:sp>
        <p:nvSpPr>
          <p:cNvPr id="772" name="" descr="{&quot;isTemplate&quot;:true,&quot;type&quot;:&quot;text&quot;}"/>
          <p:cNvSpPr txBox="1"/>
          <p:nvPr/>
        </p:nvSpPr>
        <p:spPr>
          <a:xfrm rot="0" flipH="0" flipV="0">
            <a:off x="990600" y="323850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75569"/>
                </a:solidFill>
                <a:latin typeface="Source Han Sans SC"/>
                <a:ea typeface="Source Han Sans SC"/>
              </a:rPr>
              <a:t>外链建设</a:t>
            </a:r>
            <a:endParaRPr/>
          </a:p>
        </p:txBody>
      </p:sp>
      <p:pic>
        <p:nvPicPr>
          <p:cNvPr id="77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19150" y="3600450"/>
            <a:ext cx="76200" cy="76200"/>
          </a:xfrm>
          <a:prstGeom prst="rect">
            <a:avLst/>
          </a:prstGeom>
          <a:ln/>
        </p:spPr>
      </p:pic>
      <p:sp>
        <p:nvSpPr>
          <p:cNvPr id="774" name="" descr="{&quot;isTemplate&quot;:true,&quot;type&quot;:&quot;text&quot;}"/>
          <p:cNvSpPr txBox="1"/>
          <p:nvPr/>
        </p:nvSpPr>
        <p:spPr>
          <a:xfrm rot="0" flipH="0" flipV="0">
            <a:off x="990600" y="3543300"/>
            <a:ext cx="7620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475569"/>
                </a:solidFill>
                <a:latin typeface="Source Han Sans SC"/>
                <a:ea typeface="Source Han Sans SC"/>
              </a:rPr>
              <a:t>排名与点击</a:t>
            </a:r>
            <a:endParaRPr/>
          </a:p>
        </p:txBody>
      </p:sp>
      <p:sp>
        <p:nvSpPr>
          <p:cNvPr id="775" name=""/>
          <p:cNvSpPr/>
          <p:nvPr/>
        </p:nvSpPr>
        <p:spPr>
          <a:xfrm rot="0" flipH="0" flipV="0">
            <a:off x="5105400" y="1809750"/>
            <a:ext cx="6477000" cy="3486150"/>
          </a:xfrm>
          <a:prstGeom prst="roundRect">
            <a:avLst>
              <a:gd name="adj" fmla="val 3825"/>
            </a:avLst>
          </a:prstGeom>
          <a:ln/>
          <a:effectLst>
            <a:outerShdw blurRad="190500" dist="38100" dir="5400000">
              <a:srgbClr val="0B2545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776" name=""/>
          <p:cNvSpPr/>
          <p:nvPr/>
        </p:nvSpPr>
        <p:spPr>
          <a:xfrm rot="0" flipH="0" flipV="0">
            <a:off x="5105400" y="1809750"/>
            <a:ext cx="6477000" cy="476250"/>
          </a:xfrm>
          <a:custGeom>
            <a:pathLst>
              <a:path w="680" h="50">
                <a:moveTo>
                  <a:pt x="666" y="0"/>
                </a:moveTo>
                <a:cubicBezTo>
                  <a:pt x="674" y="0"/>
                  <a:pt x="680" y="6"/>
                  <a:pt x="680" y="14"/>
                </a:cubicBezTo>
                <a:lnTo>
                  <a:pt x="680" y="50"/>
                </a:lnTo>
                <a:lnTo>
                  <a:pt x="0" y="50"/>
                </a:lnTo>
                <a:lnTo>
                  <a:pt x="0" y="14"/>
                </a:lnTo>
                <a:cubicBezTo>
                  <a:pt x="0" y="6"/>
                  <a:pt x="6" y="0"/>
                  <a:pt x="14" y="0"/>
                </a:cubicBezTo>
                <a:lnTo>
                  <a:pt x="666" y="0"/>
                </a:lnTo>
                <a:close/>
              </a:path>
            </a:pathLst>
          </a:cu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777" name="" descr="{&quot;isTemplate&quot;:true,&quot;type&quot;:&quot;text&quot;}"/>
          <p:cNvSpPr txBox="1"/>
          <p:nvPr/>
        </p:nvSpPr>
        <p:spPr>
          <a:xfrm rot="0" flipH="0" flipV="0">
            <a:off x="5314950" y="1943100"/>
            <a:ext cx="60579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Source Han Sans SC"/>
                <a:ea typeface="Source Han Sans SC"/>
              </a:rPr>
              <a:t>GEO · </a:t>
            </a: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生成式引擎优化</a:t>
            </a:r>
            <a:endParaRPr/>
          </a:p>
        </p:txBody>
      </p:sp>
      <p:sp>
        <p:nvSpPr>
          <p:cNvPr id="778" name=""/>
          <p:cNvSpPr/>
          <p:nvPr/>
        </p:nvSpPr>
        <p:spPr>
          <a:xfrm rot="0" flipH="0" flipV="0">
            <a:off x="5105400" y="2286000"/>
            <a:ext cx="6477000" cy="3009900"/>
          </a:xfrm>
          <a:custGeom>
            <a:pathLst>
              <a:path w="680" h="316">
                <a:moveTo>
                  <a:pt x="680" y="302"/>
                </a:moveTo>
                <a:cubicBezTo>
                  <a:pt x="680" y="310"/>
                  <a:pt x="674" y="316"/>
                  <a:pt x="666" y="316"/>
                </a:cubicBezTo>
                <a:lnTo>
                  <a:pt x="14" y="316"/>
                </a:lnTo>
                <a:cubicBezTo>
                  <a:pt x="6" y="316"/>
                  <a:pt x="0" y="310"/>
                  <a:pt x="0" y="302"/>
                </a:cubicBezTo>
                <a:lnTo>
                  <a:pt x="0" y="0"/>
                </a:lnTo>
                <a:lnTo>
                  <a:pt x="680" y="0"/>
                </a:lnTo>
                <a:close/>
              </a:path>
            </a:pathLst>
          </a:custGeom>
          <a:solidFill>
            <a:srgbClr val="0EA5E9">
              <a:alpha val="4000"/>
            </a:srgbClr>
          </a:solidFill>
          <a:ln/>
        </p:spPr>
        <p:txBody>
          <a:bodyPr/>
          <a:p/>
        </p:txBody>
      </p:sp>
      <p:sp>
        <p:nvSpPr>
          <p:cNvPr id="779" name="" descr="{&quot;isTemplate&quot;:true,&quot;type&quot;:&quot;text&quot;}"/>
          <p:cNvSpPr txBox="1"/>
          <p:nvPr/>
        </p:nvSpPr>
        <p:spPr>
          <a:xfrm rot="0" flipH="0" flipV="0">
            <a:off x="5334000" y="2457450"/>
            <a:ext cx="6019800" cy="371475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800" b="1">
                <a:solidFill>
                  <a:srgbClr val="0B2545"/>
                </a:solidFill>
                <a:latin typeface="Source Han Sans SC"/>
                <a:ea typeface="Source Han Sans SC"/>
              </a:rPr>
              <a:t>让</a:t>
            </a:r>
            <a:r>
              <a:rPr lang="en-US" sz="1800" b="1">
                <a:solidFill>
                  <a:srgbClr val="0B2545"/>
                </a:solidFill>
                <a:latin typeface="Source Han Sans SC"/>
                <a:ea typeface="Source Han Sans SC"/>
              </a:rPr>
              <a:t> AI </a:t>
            </a:r>
            <a:r>
              <a:rPr lang="zh-CN" sz="1800" b="1">
                <a:solidFill>
                  <a:srgbClr val="0B2545"/>
                </a:solidFill>
                <a:latin typeface="Source Han Sans SC"/>
                <a:ea typeface="Source Han Sans SC"/>
              </a:rPr>
              <a:t>生成答案时“确信你可靠”</a:t>
            </a:r>
            <a:endParaRPr/>
          </a:p>
        </p:txBody>
      </p:sp>
      <p:sp>
        <p:nvSpPr>
          <p:cNvPr id="780" name=""/>
          <p:cNvSpPr/>
          <p:nvPr/>
        </p:nvSpPr>
        <p:spPr>
          <a:xfrm rot="0" flipH="0" flipV="0">
            <a:off x="5334000" y="2962275"/>
            <a:ext cx="981075" cy="323850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  <p:txBody>
          <a:bodyPr/>
          <a:p/>
        </p:txBody>
      </p:sp>
      <p:sp>
        <p:nvSpPr>
          <p:cNvPr id="781" name="" descr="{&quot;isTemplate&quot;:true,&quot;type&quot;:&quot;text&quot;}"/>
          <p:cNvSpPr txBox="1"/>
          <p:nvPr/>
        </p:nvSpPr>
        <p:spPr>
          <a:xfrm rot="0" flipH="0" flipV="0">
            <a:off x="5467350" y="3038475"/>
            <a:ext cx="714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369A1"/>
                </a:solidFill>
                <a:latin typeface="Source Han Sans SC"/>
                <a:ea typeface="Source Han Sans SC"/>
              </a:rPr>
              <a:t>信息一致性</a:t>
            </a:r>
            <a:endParaRPr/>
          </a:p>
        </p:txBody>
      </p:sp>
      <p:sp>
        <p:nvSpPr>
          <p:cNvPr id="782" name=""/>
          <p:cNvSpPr/>
          <p:nvPr/>
        </p:nvSpPr>
        <p:spPr>
          <a:xfrm rot="0" flipH="0" flipV="0">
            <a:off x="6410325" y="2962275"/>
            <a:ext cx="1590675" cy="323850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  <p:txBody>
          <a:bodyPr/>
          <a:p/>
        </p:txBody>
      </p:sp>
      <p:sp>
        <p:nvSpPr>
          <p:cNvPr id="783" name="" descr="{&quot;isTemplate&quot;:true,&quot;type&quot;:&quot;text&quot;}"/>
          <p:cNvSpPr txBox="1"/>
          <p:nvPr/>
        </p:nvSpPr>
        <p:spPr>
          <a:xfrm rot="0" flipH="0" flipV="0">
            <a:off x="6543675" y="3038475"/>
            <a:ext cx="1323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369A1"/>
                </a:solidFill>
                <a:latin typeface="Source Han Sans SC"/>
                <a:ea typeface="Source Han Sans SC"/>
              </a:rPr>
              <a:t>结构化标记</a:t>
            </a:r>
            <a:r>
              <a:rPr lang="en-US" sz="1125" b="1">
                <a:solidFill>
                  <a:srgbClr val="0369A1"/>
                </a:solidFill>
                <a:latin typeface="Source Han Sans SC"/>
                <a:ea typeface="Source Han Sans SC"/>
              </a:rPr>
              <a:t> Schema</a:t>
            </a:r>
            <a:endParaRPr/>
          </a:p>
        </p:txBody>
      </p:sp>
      <p:sp>
        <p:nvSpPr>
          <p:cNvPr id="784" name=""/>
          <p:cNvSpPr/>
          <p:nvPr/>
        </p:nvSpPr>
        <p:spPr>
          <a:xfrm rot="0" flipH="0" flipV="0">
            <a:off x="8096250" y="2962275"/>
            <a:ext cx="981075" cy="323850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  <p:txBody>
          <a:bodyPr/>
          <a:p/>
        </p:txBody>
      </p:sp>
      <p:sp>
        <p:nvSpPr>
          <p:cNvPr id="785" name="" descr="{&quot;isTemplate&quot;:true,&quot;type&quot;:&quot;text&quot;}"/>
          <p:cNvSpPr txBox="1"/>
          <p:nvPr/>
        </p:nvSpPr>
        <p:spPr>
          <a:xfrm rot="0" flipH="0" flipV="0">
            <a:off x="8229600" y="3038475"/>
            <a:ext cx="7143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369A1"/>
                </a:solidFill>
                <a:latin typeface="Source Han Sans SC"/>
                <a:ea typeface="Source Han Sans SC"/>
              </a:rPr>
              <a:t>证据链建设</a:t>
            </a:r>
            <a:endParaRPr/>
          </a:p>
        </p:txBody>
      </p:sp>
      <p:sp>
        <p:nvSpPr>
          <p:cNvPr id="786" name=""/>
          <p:cNvSpPr/>
          <p:nvPr/>
        </p:nvSpPr>
        <p:spPr>
          <a:xfrm rot="0" flipH="0" flipV="0">
            <a:off x="9172575" y="2962275"/>
            <a:ext cx="1181100" cy="323850"/>
          </a:xfrm>
          <a:prstGeom prst="roundRect">
            <a:avLst>
              <a:gd name="adj" fmla="val 23529"/>
            </a:avLst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  <p:txBody>
          <a:bodyPr/>
          <a:p/>
        </p:txBody>
      </p:sp>
      <p:sp>
        <p:nvSpPr>
          <p:cNvPr id="787" name="" descr="{&quot;isTemplate&quot;:true,&quot;type&quot;:&quot;text&quot;}"/>
          <p:cNvSpPr txBox="1"/>
          <p:nvPr/>
        </p:nvSpPr>
        <p:spPr>
          <a:xfrm rot="0" flipH="0" flipV="0">
            <a:off x="9305925" y="3038475"/>
            <a:ext cx="9144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369A1"/>
                </a:solidFill>
                <a:latin typeface="Source Han Sans SC"/>
                <a:ea typeface="Source Han Sans SC"/>
              </a:rPr>
              <a:t>AI </a:t>
            </a:r>
            <a:r>
              <a:rPr lang="zh-CN" sz="1125" b="1">
                <a:solidFill>
                  <a:srgbClr val="0369A1"/>
                </a:solidFill>
                <a:latin typeface="Source Han Sans SC"/>
                <a:ea typeface="Source Han Sans SC"/>
              </a:rPr>
              <a:t>引用率追踪</a:t>
            </a:r>
            <a:endParaRPr/>
          </a:p>
        </p:txBody>
      </p:sp>
      <p:sp>
        <p:nvSpPr>
          <p:cNvPr id="788" name=""/>
          <p:cNvSpPr/>
          <p:nvPr/>
        </p:nvSpPr>
        <p:spPr>
          <a:xfrm rot="0" flipH="0" flipV="0">
            <a:off x="609600" y="5429250"/>
            <a:ext cx="3571875" cy="876300"/>
          </a:xfrm>
          <a:prstGeom prst="roundRect">
            <a:avLst>
              <a:gd name="adj" fmla="val 1304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78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00100" y="5753100"/>
            <a:ext cx="228600" cy="228600"/>
          </a:xfrm>
          <a:prstGeom prst="rect">
            <a:avLst/>
          </a:prstGeom>
          <a:ln/>
        </p:spPr>
      </p:pic>
      <p:sp>
        <p:nvSpPr>
          <p:cNvPr id="790" name="" descr="{&quot;isTemplate&quot;:true,&quot;type&quot;:&quot;text&quot;}"/>
          <p:cNvSpPr txBox="1"/>
          <p:nvPr/>
        </p:nvSpPr>
        <p:spPr>
          <a:xfrm rot="0" flipH="0" flipV="0">
            <a:off x="1143000" y="5695950"/>
            <a:ext cx="7429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545"/>
                </a:solidFill>
                <a:latin typeface="Source Han Sans SC"/>
                <a:ea typeface="Source Han Sans SC"/>
              </a:rPr>
              <a:t>知识图谱</a:t>
            </a:r>
            <a:endParaRPr/>
          </a:p>
        </p:txBody>
      </p:sp>
      <p:sp>
        <p:nvSpPr>
          <p:cNvPr id="791" name="" descr="{&quot;isTemplate&quot;:true,&quot;type&quot;:&quot;text&quot;}"/>
          <p:cNvSpPr txBox="1"/>
          <p:nvPr/>
        </p:nvSpPr>
        <p:spPr>
          <a:xfrm rot="0" flipH="0" flipV="0">
            <a:off x="1143000" y="5886450"/>
            <a:ext cx="7429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实体消歧机制</a:t>
            </a:r>
            <a:endParaRPr/>
          </a:p>
        </p:txBody>
      </p:sp>
      <p:sp>
        <p:nvSpPr>
          <p:cNvPr id="792" name=""/>
          <p:cNvSpPr/>
          <p:nvPr/>
        </p:nvSpPr>
        <p:spPr>
          <a:xfrm rot="0" flipH="0" flipV="0">
            <a:off x="4314825" y="5429250"/>
            <a:ext cx="3562350" cy="876300"/>
          </a:xfrm>
          <a:prstGeom prst="roundRect">
            <a:avLst>
              <a:gd name="adj" fmla="val 1304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79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4505325" y="5753100"/>
            <a:ext cx="228600" cy="228600"/>
          </a:xfrm>
          <a:prstGeom prst="rect">
            <a:avLst/>
          </a:prstGeom>
          <a:ln/>
        </p:spPr>
      </p:pic>
      <p:sp>
        <p:nvSpPr>
          <p:cNvPr id="794" name="" descr="{&quot;isTemplate&quot;:true,&quot;type&quot;:&quot;text&quot;}"/>
          <p:cNvSpPr txBox="1"/>
          <p:nvPr/>
        </p:nvSpPr>
        <p:spPr>
          <a:xfrm rot="0" flipH="0" flipV="0">
            <a:off x="4848225" y="5695950"/>
            <a:ext cx="9906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B2545"/>
                </a:solidFill>
                <a:latin typeface="Source Han Sans SC"/>
                <a:ea typeface="Source Han Sans SC"/>
              </a:rPr>
              <a:t>RAG</a:t>
            </a:r>
            <a:endParaRPr/>
          </a:p>
        </p:txBody>
      </p:sp>
      <p:sp>
        <p:nvSpPr>
          <p:cNvPr id="795" name="" descr="{&quot;isTemplate&quot;:true,&quot;type&quot;:&quot;text&quot;}"/>
          <p:cNvSpPr txBox="1"/>
          <p:nvPr/>
        </p:nvSpPr>
        <p:spPr>
          <a:xfrm rot="0" flipH="0" flipV="0">
            <a:off x="4848225" y="5886450"/>
            <a:ext cx="9906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检索增强生成机制</a:t>
            </a:r>
            <a:endParaRPr/>
          </a:p>
        </p:txBody>
      </p:sp>
      <p:sp>
        <p:nvSpPr>
          <p:cNvPr id="796" name=""/>
          <p:cNvSpPr/>
          <p:nvPr/>
        </p:nvSpPr>
        <p:spPr>
          <a:xfrm rot="0" flipH="0" flipV="0">
            <a:off x="8010525" y="5429250"/>
            <a:ext cx="3571875" cy="876300"/>
          </a:xfrm>
          <a:prstGeom prst="roundRect">
            <a:avLst>
              <a:gd name="adj" fmla="val 1304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79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8201025" y="5753100"/>
            <a:ext cx="228600" cy="228600"/>
          </a:xfrm>
          <a:prstGeom prst="rect">
            <a:avLst/>
          </a:prstGeom>
          <a:ln/>
        </p:spPr>
      </p:pic>
      <p:sp>
        <p:nvSpPr>
          <p:cNvPr id="798" name="" descr="{&quot;isTemplate&quot;:true,&quot;type&quot;:&quot;text&quot;}"/>
          <p:cNvSpPr txBox="1"/>
          <p:nvPr/>
        </p:nvSpPr>
        <p:spPr>
          <a:xfrm rot="0" flipH="0" flipV="0">
            <a:off x="8543925" y="5695950"/>
            <a:ext cx="9048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545"/>
                </a:solidFill>
                <a:latin typeface="Source Han Sans SC"/>
                <a:ea typeface="Source Han Sans SC"/>
              </a:rPr>
              <a:t>幻觉抑制</a:t>
            </a:r>
            <a:endParaRPr/>
          </a:p>
        </p:txBody>
      </p:sp>
      <p:sp>
        <p:nvSpPr>
          <p:cNvPr id="799" name="" descr="{&quot;isTemplate&quot;:true,&quot;type&quot;:&quot;text&quot;}"/>
          <p:cNvSpPr txBox="1"/>
          <p:nvPr/>
        </p:nvSpPr>
        <p:spPr>
          <a:xfrm rot="0" flipH="0" flipV="0">
            <a:off x="8543925" y="5886450"/>
            <a:ext cx="9048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AI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事实校验机制</a:t>
            </a:r>
            <a:endParaRPr/>
          </a:p>
        </p:txBody>
      </p:sp>
      <p:sp>
        <p:nvSpPr>
          <p:cNvPr id="800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801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06 / 27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802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F59E0B', borderRadius: 3 }} /&gt;&#10;            &lt;Box style={{ flexDirection: 'column', gap: 4 }}&gt;&#10;                &lt;Text style={{ fontSize: 34, fontWeight: 'bold', color: '#0B2545', lineHeight: 1.15 }}&gt;核心困境：官网收录正常，AI 推荐为零&lt;/Text&gt;&#10;                &lt;Text style={{ fontSize: 15, color: '#64748B' }}&gt;福建艾索服务 200 余家企业中反复遇到的同一道坎&lt;/Text&gt;&#10;            &lt;/Box&gt;&#10;        &lt;/Box&gt;&#10;        &lt;Text style={{ fontSize: 13, color: '#94A3B8', letterSpacing: 2, marginTop: 10 }}&gt;培训作用 · 痛点&lt;/Text&gt;&#10;    &lt;/Box&gt;&#10;&#10;    &lt;Box style={{ flex: 1, flexDirection: 'row', gap: 22 }}&gt;&#10;        &lt;Box style={{ flex: 1, flexDirection: 'column', borderRadius: 16, border: '1px solid #E2E8F0', overflow: 'hidden' }}&gt;&#10;            &lt;Box style={{ padding: '16px 24px', borderBottom: '1px solid #E2E8F0', flexDirection: 'row', alignItems: 'center', gap: 10 }}&gt;&#10;                &lt;FAIcon name='clipboard-check' style={{ fill: '#0EA5E9', width: 20, height: 20 }} /&gt;&#10;                &lt;Text style={{ fontSize: 18, fontWeight: 'bold', color: '#0B2545' }}&gt;企业“体检报告”&lt;/Text&gt;&#10;            &lt;/Box&gt;&#10;            &lt;Box style={{ flex: 1, padding: '8px 24px', flexDirection: 'column', justifyContent: 'space-around' }}&gt;&#10;                &lt;Box style={{ flexDirection: 'row', alignItems: 'center', justifyContent: 'space-between', borderBottom: '1px dashed #E2E8F0', paddingBottom: 12 }}&gt;&#10;                    &lt;Text style={{ fontSize: 17, color: '#334155' }}&gt;百度收录&lt;/Text&gt;&#10;                    &lt;Box style={{ flexDirection: 'row', alignItems: 'center', gap: 8 }}&gt;&lt;FAIcon name='circle-check' style={{ fill: '#0D9488', width: 20, height: 20 }} /&gt;&lt;Text style={{ fontSize: 16, color: '#0D9488', fontWeight: 'bold' }}&gt;正常&lt;/Text&gt;&lt;/Box&gt;&#10;                &lt;/Box&gt;&#10;                &lt;Box style={{ flexDirection: 'row', alignItems: 'center', justifyContent: 'space-between', borderBottom: '1px dashed #E2E8F0', paddingBottom: 12 }}&gt;&#10;                    &lt;Text style={{ fontSize: 17, color: '#334155' }}&gt;公众号阅读&lt;/Text&gt;&#10;                    &lt;Box style={{ flexDirection: 'row', alignItems: 'center', gap: 8 }}&gt;&lt;FAIcon name='circle-check' style={{ fill: '#0D9488', width: 20, height: 20 }} /&gt;&lt;Text style={{ fontSize: 16, color: '#0D9488', fontWeight: 'bold' }}&gt;稳定&lt;/Text&gt;&lt;/Box&gt;&#10;                &lt;/Box&gt;&#10;                &lt;Box style={{ flexDirection: 'row', alignItems: 'center', justifyContent: 'space-between' }}&gt;&#10;                    &lt;Text style={{ fontSize: 17, color: '#334155' }}&gt;AI 搜索推荐流量&lt;/Text&gt;&#10;                    &lt;Box style={{ flexDirection: 'row', alignItems: 'center', gap: 8 }}&gt;&lt;FAIcon name='circle-xmark' style={{ fill: '#EF4444', width: 20, height: 20 }} /&gt;&lt;Text style={{ fontSize: 16, color: '#EF4444', fontWeight: 'bold' }}&gt;几乎为零&lt;/Text&gt;&lt;/Box&gt;&#10;                &lt;/Box&gt;&#10;            &lt;/Box&gt;&#10;        &lt;/Box&gt;&#10;&#10;        &lt;Box style={{ flex: 1.35, flexDirection: 'column', gap: 14 }}&gt;&#10;            &lt;Box style={{ flex: 1, borderRadius: 16, background: 'linear-gradient(135deg, rgba(11,37,69,0.04) 0%, rgba(245,158,11,0.10) 100%)', border: '1px solid #E2E8F0', padding: '24px 28px', flexDirection: 'column', justifyContent: 'center', gap: 14 }}&gt;&#10;                &lt;Text style={{ fontSize: 19, color: '#64748B' }}&gt;问题不在内容质量，而在——&lt;/Text&gt;&#10;                &lt;Text style={{ fontSize: 26, fontWeight: 'bold', color: '#0B2545', lineHeight: 1.4 }}&gt;AI 的信源选择逻辑，发生了结构性变化。&lt;/Text&gt;&#10;                &lt;Box style={{ flexDirection: 'row', alignItems: 'center', gap: 14, marginTop: 6 }}&gt;&#10;                    &lt;Box style={{ height: 3, flex: 1, background: '#E2E8F0', borderRadius: 2 }} /&gt;&#10;                    &lt;Box style={{ width: 12, height: 12, borderRadius: 6, background: '#F59E0B' }} /&gt;&#10;                &lt;/Box&gt;&#10;            &lt;/Box&gt;&#10;&#10;            &lt;Box style={{ height: 168, borderRadius: 16, background: '#0B2545', padding: '24px 28px', flexDirection: 'column', justifyContent: 'center', gap: 12 }}&gt;&#10;                &lt;FAIcon name='quote-left' style={{ fill: '#0EA5E9', width: 28, height: 28 }} /&gt;&#10;                &lt;Text style={{ fontSize: 25, fontWeight: 'bold', color: '#FFFFFF', lineHeight: 1.5 }}&gt;AI 不再“看到就引用”，&lt;br /&gt;而是“验证后才信任”。&lt;/Text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07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04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805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563880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核心困境：官网收录正常，</a:t>
            </a: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AI 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推荐为零</a:t>
            </a:r>
            <a:endParaRPr/>
          </a:p>
        </p:txBody>
      </p:sp>
      <p:sp>
        <p:nvSpPr>
          <p:cNvPr id="806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56388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福建艾索服务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200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余家企业中反复遇到的同一道坎</a:t>
            </a:r>
            <a:endParaRPr/>
          </a:p>
        </p:txBody>
      </p:sp>
      <p:sp>
        <p:nvSpPr>
          <p:cNvPr id="807" name="" descr="{&quot;isTemplate&quot;:true,&quot;type&quot;:&quot;text&quot;}"/>
          <p:cNvSpPr txBox="1"/>
          <p:nvPr/>
        </p:nvSpPr>
        <p:spPr>
          <a:xfrm rot="0" flipH="0" flipV="0">
            <a:off x="10563225" y="342900"/>
            <a:ext cx="10191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培训作用</a:t>
            </a:r>
            <a:r>
              <a:rPr lang="en-US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 · </a:t>
            </a: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痛点</a:t>
            </a:r>
            <a:endParaRPr/>
          </a:p>
        </p:txBody>
      </p:sp>
      <p:sp>
        <p:nvSpPr>
          <p:cNvPr id="808" name=""/>
          <p:cNvSpPr/>
          <p:nvPr/>
        </p:nvSpPr>
        <p:spPr>
          <a:xfrm rot="0" flipH="0" flipV="0">
            <a:off x="609600" y="1028700"/>
            <a:ext cx="4581525" cy="5276850"/>
          </a:xfrm>
          <a:prstGeom prst="roundRect">
            <a:avLst>
              <a:gd name="adj" fmla="val 3326"/>
            </a:avLst>
          </a:prstGeom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09" name=""/>
          <p:cNvSpPr/>
          <p:nvPr/>
        </p:nvSpPr>
        <p:spPr>
          <a:xfrm rot="0" flipH="0" flipV="0">
            <a:off x="609600" y="1028700"/>
            <a:ext cx="4581525" cy="533400"/>
          </a:xfrm>
          <a:custGeom>
            <a:pathLst>
              <a:path w="481" h="56">
                <a:moveTo>
                  <a:pt x="0" y="55"/>
                </a:moveTo>
                <a:lnTo>
                  <a:pt x="481" y="55"/>
                </a:lnTo>
                <a:lnTo>
                  <a:pt x="481" y="56"/>
                </a:lnTo>
                <a:lnTo>
                  <a:pt x="0" y="56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p/>
        </p:txBody>
      </p:sp>
      <p:pic>
        <p:nvPicPr>
          <p:cNvPr id="81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1190625"/>
            <a:ext cx="190500" cy="190500"/>
          </a:xfrm>
          <a:prstGeom prst="rect">
            <a:avLst/>
          </a:prstGeom>
          <a:ln/>
        </p:spPr>
      </p:pic>
      <p:sp>
        <p:nvSpPr>
          <p:cNvPr id="811" name="" descr="{&quot;isTemplate&quot;:true,&quot;type&quot;:&quot;text&quot;}"/>
          <p:cNvSpPr txBox="1"/>
          <p:nvPr/>
        </p:nvSpPr>
        <p:spPr>
          <a:xfrm rot="0" flipH="0" flipV="0">
            <a:off x="1123950" y="1181100"/>
            <a:ext cx="13716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545"/>
                </a:solidFill>
                <a:latin typeface="Source Han Sans SC"/>
                <a:ea typeface="Source Han Sans SC"/>
              </a:rPr>
              <a:t>企业“体检报告”</a:t>
            </a:r>
            <a:endParaRPr/>
          </a:p>
        </p:txBody>
      </p:sp>
      <p:sp>
        <p:nvSpPr>
          <p:cNvPr id="812" name=""/>
          <p:cNvSpPr/>
          <p:nvPr/>
        </p:nvSpPr>
        <p:spPr>
          <a:xfrm rot="0" flipH="0" flipV="0">
            <a:off x="838200" y="2257425"/>
            <a:ext cx="4124325" cy="333375"/>
          </a:xfrm>
          <a:custGeom>
            <a:pathLst>
              <a:path w="433" h="35">
                <a:moveTo>
                  <a:pt x="0" y="34"/>
                </a:moveTo>
                <a:lnTo>
                  <a:pt x="433" y="34"/>
                </a:lnTo>
                <a:lnTo>
                  <a:pt x="433" y="35"/>
                </a:lnTo>
                <a:lnTo>
                  <a:pt x="0" y="35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p/>
        </p:txBody>
      </p:sp>
      <p:sp>
        <p:nvSpPr>
          <p:cNvPr id="813" name="" descr="{&quot;isTemplate&quot;:true,&quot;type&quot;:&quot;text&quot;}"/>
          <p:cNvSpPr txBox="1"/>
          <p:nvPr/>
        </p:nvSpPr>
        <p:spPr>
          <a:xfrm rot="0" flipH="0" flipV="0">
            <a:off x="838200" y="2257425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334155"/>
                </a:solidFill>
                <a:latin typeface="Source Han Sans SC"/>
                <a:ea typeface="Source Han Sans SC"/>
              </a:rPr>
              <a:t>百度收录</a:t>
            </a:r>
            <a:endParaRPr/>
          </a:p>
        </p:txBody>
      </p:sp>
      <p:pic>
        <p:nvPicPr>
          <p:cNvPr id="81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391025" y="2266950"/>
            <a:ext cx="190500" cy="190500"/>
          </a:xfrm>
          <a:prstGeom prst="rect">
            <a:avLst/>
          </a:prstGeom>
          <a:ln/>
        </p:spPr>
      </p:pic>
      <p:sp>
        <p:nvSpPr>
          <p:cNvPr id="815" name="" descr="{&quot;isTemplate&quot;:true,&quot;type&quot;:&quot;text&quot;}"/>
          <p:cNvSpPr txBox="1"/>
          <p:nvPr/>
        </p:nvSpPr>
        <p:spPr>
          <a:xfrm rot="0" flipH="0" flipV="0">
            <a:off x="4657725" y="2266950"/>
            <a:ext cx="304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D9488"/>
                </a:solidFill>
                <a:latin typeface="Source Han Sans SC"/>
                <a:ea typeface="Source Han Sans SC"/>
              </a:rPr>
              <a:t>正常</a:t>
            </a:r>
            <a:endParaRPr/>
          </a:p>
        </p:txBody>
      </p:sp>
      <p:sp>
        <p:nvSpPr>
          <p:cNvPr id="816" name=""/>
          <p:cNvSpPr/>
          <p:nvPr/>
        </p:nvSpPr>
        <p:spPr>
          <a:xfrm rot="0" flipH="0" flipV="0">
            <a:off x="838200" y="3829050"/>
            <a:ext cx="4124325" cy="333375"/>
          </a:xfrm>
          <a:custGeom>
            <a:pathLst>
              <a:path w="433" h="35">
                <a:moveTo>
                  <a:pt x="0" y="34"/>
                </a:moveTo>
                <a:lnTo>
                  <a:pt x="433" y="34"/>
                </a:lnTo>
                <a:lnTo>
                  <a:pt x="433" y="35"/>
                </a:lnTo>
                <a:lnTo>
                  <a:pt x="0" y="35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p/>
        </p:txBody>
      </p:sp>
      <p:sp>
        <p:nvSpPr>
          <p:cNvPr id="817" name="" descr="{&quot;isTemplate&quot;:true,&quot;type&quot;:&quot;text&quot;}"/>
          <p:cNvSpPr txBox="1"/>
          <p:nvPr/>
        </p:nvSpPr>
        <p:spPr>
          <a:xfrm rot="0" flipH="0" flipV="0">
            <a:off x="838200" y="3829050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334155"/>
                </a:solidFill>
                <a:latin typeface="Source Han Sans SC"/>
                <a:ea typeface="Source Han Sans SC"/>
              </a:rPr>
              <a:t>公众号阅读</a:t>
            </a:r>
            <a:endParaRPr/>
          </a:p>
        </p:txBody>
      </p:sp>
      <p:pic>
        <p:nvPicPr>
          <p:cNvPr id="81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391025" y="3838575"/>
            <a:ext cx="190500" cy="190500"/>
          </a:xfrm>
          <a:prstGeom prst="rect">
            <a:avLst/>
          </a:prstGeom>
          <a:ln/>
        </p:spPr>
      </p:pic>
      <p:sp>
        <p:nvSpPr>
          <p:cNvPr id="819" name="" descr="{&quot;isTemplate&quot;:true,&quot;type&quot;:&quot;text&quot;}"/>
          <p:cNvSpPr txBox="1"/>
          <p:nvPr/>
        </p:nvSpPr>
        <p:spPr>
          <a:xfrm rot="0" flipH="0" flipV="0">
            <a:off x="4657725" y="3838575"/>
            <a:ext cx="304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D9488"/>
                </a:solidFill>
                <a:latin typeface="Source Han Sans SC"/>
                <a:ea typeface="Source Han Sans SC"/>
              </a:rPr>
              <a:t>稳定</a:t>
            </a:r>
            <a:endParaRPr/>
          </a:p>
        </p:txBody>
      </p:sp>
      <p:sp>
        <p:nvSpPr>
          <p:cNvPr id="820" name="" descr="{&quot;isTemplate&quot;:true,&quot;type&quot;:&quot;text&quot;}"/>
          <p:cNvSpPr txBox="1"/>
          <p:nvPr/>
        </p:nvSpPr>
        <p:spPr>
          <a:xfrm rot="0" flipH="0" flipV="0">
            <a:off x="838200" y="5400675"/>
            <a:ext cx="11811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334155"/>
                </a:solidFill>
                <a:latin typeface="Source Han Sans SC"/>
                <a:ea typeface="Source Han Sans SC"/>
              </a:rPr>
              <a:t>AI </a:t>
            </a:r>
            <a:r>
              <a:rPr lang="zh-CN" sz="1275">
                <a:solidFill>
                  <a:srgbClr val="334155"/>
                </a:solidFill>
                <a:latin typeface="Source Han Sans SC"/>
                <a:ea typeface="Source Han Sans SC"/>
              </a:rPr>
              <a:t>搜索推荐流量</a:t>
            </a:r>
            <a:endParaRPr/>
          </a:p>
        </p:txBody>
      </p:sp>
      <p:pic>
        <p:nvPicPr>
          <p:cNvPr id="82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4086225" y="5410200"/>
            <a:ext cx="190500" cy="190500"/>
          </a:xfrm>
          <a:prstGeom prst="rect">
            <a:avLst/>
          </a:prstGeom>
          <a:ln/>
        </p:spPr>
      </p:pic>
      <p:sp>
        <p:nvSpPr>
          <p:cNvPr id="822" name="" descr="{&quot;isTemplate&quot;:true,&quot;type&quot;:&quot;text&quot;}"/>
          <p:cNvSpPr txBox="1"/>
          <p:nvPr/>
        </p:nvSpPr>
        <p:spPr>
          <a:xfrm rot="0" flipH="0" flipV="0">
            <a:off x="4352925" y="5410200"/>
            <a:ext cx="609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EF4444"/>
                </a:solidFill>
                <a:latin typeface="Source Han Sans SC"/>
                <a:ea typeface="Source Han Sans SC"/>
              </a:rPr>
              <a:t>几乎为零</a:t>
            </a:r>
            <a:endParaRPr/>
          </a:p>
        </p:txBody>
      </p:sp>
      <p:sp>
        <p:nvSpPr>
          <p:cNvPr id="823" name=""/>
          <p:cNvSpPr/>
          <p:nvPr/>
        </p:nvSpPr>
        <p:spPr>
          <a:xfrm rot="0" flipH="0" flipV="0">
            <a:off x="5400675" y="1028700"/>
            <a:ext cx="6181725" cy="3543300"/>
          </a:xfrm>
          <a:prstGeom prst="roundRect">
            <a:avLst>
              <a:gd name="adj" fmla="val 4301"/>
            </a:avLst>
          </a:prstGeom>
          <a:gradFill>
            <a:gsLst>
              <a:gs pos="0">
                <a:srgbClr val="0B2545">
                  <a:alpha val="4000"/>
                </a:srgbClr>
              </a:gs>
              <a:gs pos="100000">
                <a:srgbClr val="F59E0B">
                  <a:alpha val="10000"/>
                </a:srgbClr>
              </a:gs>
            </a:gsLst>
            <a:lin ang="2700000" scaled="1"/>
          </a:gra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24" name="" descr="{&quot;isTemplate&quot;:true,&quot;type&quot;:&quot;text&quot;}"/>
          <p:cNvSpPr txBox="1"/>
          <p:nvPr/>
        </p:nvSpPr>
        <p:spPr>
          <a:xfrm rot="0" flipH="0" flipV="0">
            <a:off x="5667375" y="2266950"/>
            <a:ext cx="56483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64748B"/>
                </a:solidFill>
                <a:latin typeface="Source Han Sans SC"/>
                <a:ea typeface="Source Han Sans SC"/>
              </a:rPr>
              <a:t>问题不在内容质量，而在——</a:t>
            </a:r>
            <a:endParaRPr/>
          </a:p>
        </p:txBody>
      </p:sp>
      <p:sp>
        <p:nvSpPr>
          <p:cNvPr id="825" name="" descr="{&quot;isTemplate&quot;:true,&quot;type&quot;:&quot;text&quot;}"/>
          <p:cNvSpPr txBox="1"/>
          <p:nvPr/>
        </p:nvSpPr>
        <p:spPr>
          <a:xfrm rot="0" flipH="0" flipV="0">
            <a:off x="5667375" y="2619375"/>
            <a:ext cx="5648325" cy="4191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950" b="1">
                <a:solidFill>
                  <a:srgbClr val="0B2545"/>
                </a:solidFill>
                <a:latin typeface="Source Han Sans SC"/>
                <a:ea typeface="Source Han Sans SC"/>
              </a:rPr>
              <a:t>AI </a:t>
            </a:r>
            <a:r>
              <a:rPr lang="zh-CN" sz="1950" b="1">
                <a:solidFill>
                  <a:srgbClr val="0B2545"/>
                </a:solidFill>
                <a:latin typeface="Source Han Sans SC"/>
                <a:ea typeface="Source Han Sans SC"/>
              </a:rPr>
              <a:t>的信源选择逻辑，发生了结构性变化。</a:t>
            </a:r>
            <a:endParaRPr/>
          </a:p>
        </p:txBody>
      </p:sp>
      <p:sp>
        <p:nvSpPr>
          <p:cNvPr id="826" name=""/>
          <p:cNvSpPr/>
          <p:nvPr/>
        </p:nvSpPr>
        <p:spPr>
          <a:xfrm rot="0" flipH="0" flipV="0">
            <a:off x="5667375" y="3276600"/>
            <a:ext cx="5400675" cy="28575"/>
          </a:xfrm>
          <a:prstGeom prst="roundRect">
            <a:avLst>
              <a:gd name="adj" fmla="val 66667"/>
            </a:avLst>
          </a:prstGeom>
          <a:solidFill>
            <a:srgbClr val="E2E8F0"/>
          </a:solidFill>
          <a:ln/>
        </p:spPr>
        <p:txBody>
          <a:bodyPr/>
          <a:p/>
        </p:txBody>
      </p:sp>
      <p:sp>
        <p:nvSpPr>
          <p:cNvPr id="827" name=""/>
          <p:cNvSpPr/>
          <p:nvPr/>
        </p:nvSpPr>
        <p:spPr>
          <a:xfrm rot="0" flipH="0" flipV="0">
            <a:off x="11201400" y="3228975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828" name=""/>
          <p:cNvSpPr/>
          <p:nvPr/>
        </p:nvSpPr>
        <p:spPr>
          <a:xfrm rot="0" flipH="0" flipV="0">
            <a:off x="5400675" y="4705350"/>
            <a:ext cx="6181725" cy="1600200"/>
          </a:xfrm>
          <a:prstGeom prst="roundRect">
            <a:avLst>
              <a:gd name="adj" fmla="val 9524"/>
            </a:avLst>
          </a:prstGeom>
          <a:solidFill>
            <a:srgbClr val="0B2545"/>
          </a:solidFill>
          <a:ln/>
        </p:spPr>
        <p:txBody>
          <a:bodyPr/>
          <a:p/>
        </p:txBody>
      </p:sp>
      <p:pic>
        <p:nvPicPr>
          <p:cNvPr id="82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5667375" y="4886325"/>
            <a:ext cx="266700" cy="266700"/>
          </a:xfrm>
          <a:prstGeom prst="rect">
            <a:avLst/>
          </a:prstGeom>
          <a:ln/>
        </p:spPr>
      </p:pic>
      <p:sp>
        <p:nvSpPr>
          <p:cNvPr id="830" name="" descr="{&quot;isTemplate&quot;:true,&quot;type&quot;:&quot;text&quot;}"/>
          <p:cNvSpPr txBox="1"/>
          <p:nvPr/>
        </p:nvSpPr>
        <p:spPr>
          <a:xfrm rot="0" flipH="0" flipV="0">
            <a:off x="5667375" y="5267325"/>
            <a:ext cx="5648325" cy="8572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875" b="1">
                <a:solidFill>
                  <a:srgbClr val="FFFFFF"/>
                </a:solidFill>
                <a:latin typeface="Source Han Sans SC"/>
                <a:ea typeface="Source Han Sans SC"/>
              </a:rPr>
              <a:t>AI </a:t>
            </a:r>
            <a:r>
              <a:rPr lang="zh-CN" sz="1875" b="1">
                <a:solidFill>
                  <a:srgbClr val="FFFFFF"/>
                </a:solidFill>
                <a:latin typeface="Source Han Sans SC"/>
                <a:ea typeface="Source Han Sans SC"/>
              </a:rPr>
              <a:t>不再“看到就引用”，</a:t>
            </a:r>
            <a:endParaRPr/>
          </a:p>
          <a:p>
            <a:pPr>
              <a:lnSpc>
                <a:spcPct val="150000"/>
              </a:lnSpc>
            </a:pPr>
            <a:r>
              <a:rPr lang="zh-CN" sz="1875" b="1">
                <a:solidFill>
                  <a:srgbClr val="FFFFFF"/>
                </a:solidFill>
                <a:latin typeface="Source Han Sans SC"/>
                <a:ea typeface="Source Han Sans SC"/>
              </a:rPr>
              <a:t>而是“验证后才信任”。</a:t>
            </a:r>
            <a:endParaRPr/>
          </a:p>
        </p:txBody>
      </p:sp>
      <p:sp>
        <p:nvSpPr>
          <p:cNvPr id="831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832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07 / 27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833" name="" descr="&lt;Slide style={{ width: 1280, height: 720, padding: 0, position: 'relative', overflow: 'hidden', background: '#08182F', fontFamily: &quot;'Source Han Sans SC','PingFang SC','Microsoft YaHei',sans-serif&quot; }}&gt;&#10;    &lt;Image src=&quot;assets/sec02_bg.png&quot; style={{ position: 'absolute', top: 0, left: 0, width: 1280, height: 720, objectFit: 'cover', opacity: 0.95 }} /&gt;&#10;    &lt;Box style={{ position: 'absolute', top: 0, left: 0, width: 1280, height: 720, background: 'linear-gradient(90deg, rgba(6,20,42,0.95) 0%, rgba(6,20,42,0.74) 44%, rgba(6,20,42,0.22) 100%)' }} /&gt;&#10;&#10;    &lt;Box style={{ position: 'relative', zIndex: 2, width: 1280, height: 720, padding: '0 80px', flexDirection: 'column', justifyContent: 'center', gap: 18 }}&gt;&#10;        &lt;Text style={{ fontSize: 130, fontWeight: 'bold', color: 'rgba(14,165,233,0.85)', lineHeight: 1, letterSpacing: 2 }}&gt;02&lt;/Text&gt;&#10;        &lt;Box style={{ flexDirection: 'row', alignItems: 'center', gap: 18 }}&gt;&#10;            &lt;Box style={{ width: 54, height: 6, background: '#F59E0B', borderRadius: 3 }} /&gt;&#10;            &lt;Text style={{ fontSize: 58, fontWeight: 'bold', color: '#FFFFFF', letterSpacing: 3 }}&gt;价值与路径&lt;/Text&gt;&#10;        &lt;/Box&gt;&#10;        &lt;Text style={{ fontSize: 25, color: '#BFDBFE', fontWeight: 500 }}&gt;培训为何做、如何做：从“被看到”到“被采信”&lt;/Text&gt;&#10;        &lt;Text style={{ fontSize: 16, color: '#94A3B8', lineHeight: 1.6, maxWidth: 720, marginTop: 6 }}&gt;GEO 不是一次性投放，而是持续的内容工程与信任资产管理——培训的核心产出，是让企业拥有可独立执行、可长期迭代的内部能力。&lt;/Text&gt;&#10;    &lt;/Box&gt;&#10;&#10;    &lt;Text style={{ position: 'absolute', bottom: 30, left: 80, zIndex: 2, fontSize: 13, color: '#64748B' }}&gt;睿擎 GEO 双五模型培训 · V3.0&lt;/Text&gt;&#10;    &lt;Text style={{ position: 'absolute', bottom: 30, right: 80, zIndex: 2, fontSize: 13, color: '#64748B' }}&gt;08 / 27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8182F"/>
          </a:solidFill>
          <a:ln/>
        </p:spPr>
        <p:txBody>
          <a:bodyPr/>
          <a:p/>
        </p:txBody>
      </p:sp>
      <p:pic>
        <p:nvPicPr>
          <p:cNvPr id="835" name=""/>
          <p:cNvPicPr>
            <a:picLocks noChangeAspect="1"/>
          </p:cNvPicPr>
          <p:nvPr/>
        </p:nvPicPr>
        <p:blipFill>
          <a:blip r:embed="rId1">
            <a:alphaModFix amt="95000"/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83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142A">
                  <a:alpha val="95000"/>
                </a:srgbClr>
              </a:gs>
              <a:gs pos="44000">
                <a:srgbClr val="06142A">
                  <a:alpha val="74000"/>
                </a:srgbClr>
              </a:gs>
              <a:gs pos="100000">
                <a:srgbClr val="06142A">
                  <a:alpha val="2200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837" name="" descr="{&quot;isTemplate&quot;:true,&quot;type&quot;:&quot;text&quot;}"/>
          <p:cNvSpPr txBox="1"/>
          <p:nvPr/>
        </p:nvSpPr>
        <p:spPr>
          <a:xfrm rot="0" flipH="0" flipV="0">
            <a:off x="762000" y="1781175"/>
            <a:ext cx="10668000" cy="1485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0" b="1" spc="150">
                <a:solidFill>
                  <a:srgbClr val="0EA5E9">
                    <a:alpha val="85000"/>
                  </a:srgbClr>
                </a:solidFill>
                <a:latin typeface="Source Han Sans SC"/>
                <a:ea typeface="Source Han Sans SC"/>
              </a:rPr>
              <a:t>02</a:t>
            </a:r>
            <a:endParaRPr/>
          </a:p>
        </p:txBody>
      </p:sp>
      <p:sp>
        <p:nvSpPr>
          <p:cNvPr id="838" name=""/>
          <p:cNvSpPr/>
          <p:nvPr/>
        </p:nvSpPr>
        <p:spPr>
          <a:xfrm rot="0" flipH="0" flipV="0">
            <a:off x="762000" y="3743325"/>
            <a:ext cx="514350" cy="571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839" name="" descr="{&quot;isTemplate&quot;:true,&quot;type&quot;:&quot;text&quot;}"/>
          <p:cNvSpPr txBox="1"/>
          <p:nvPr/>
        </p:nvSpPr>
        <p:spPr>
          <a:xfrm rot="0" flipH="0" flipV="0">
            <a:off x="1447800" y="3438525"/>
            <a:ext cx="2905125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 spc="225">
                <a:solidFill>
                  <a:srgbClr val="FFFFFF"/>
                </a:solidFill>
                <a:latin typeface="Source Han Sans SC"/>
                <a:ea typeface="Source Han Sans SC"/>
              </a:rPr>
              <a:t>价值与路径</a:t>
            </a:r>
            <a:endParaRPr/>
          </a:p>
        </p:txBody>
      </p:sp>
      <p:sp>
        <p:nvSpPr>
          <p:cNvPr id="840" name="" descr="{&quot;isTemplate&quot;:true,&quot;type&quot;:&quot;text&quot;}"/>
          <p:cNvSpPr txBox="1"/>
          <p:nvPr/>
        </p:nvSpPr>
        <p:spPr>
          <a:xfrm rot="0" flipH="0" flipV="0">
            <a:off x="762000" y="4276725"/>
            <a:ext cx="10668000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培训为何做、如何做：从“被看到”到“被采信”</a:t>
            </a:r>
            <a:endParaRPr/>
          </a:p>
        </p:txBody>
      </p:sp>
      <p:sp>
        <p:nvSpPr>
          <p:cNvPr id="841" name="" descr="{&quot;isTemplate&quot;:true,&quot;type&quot;:&quot;text&quot;}"/>
          <p:cNvSpPr txBox="1"/>
          <p:nvPr/>
        </p:nvSpPr>
        <p:spPr>
          <a:xfrm rot="0" flipH="0" flipV="0">
            <a:off x="762000" y="4791075"/>
            <a:ext cx="908685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en-US" sz="1200">
                <a:solidFill>
                  <a:srgbClr val="94A3B8"/>
                </a:solidFill>
                <a:latin typeface="Source Han Sans SC"/>
                <a:ea typeface="Source Han Sans SC"/>
              </a:rPr>
              <a:t>GEO </a:t>
            </a: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不是一次性投放，而是持续的内容工程与信任资产管理——培训的核心产出，是让企业拥有可独立执行、可长期迭代的内部能力。</a:t>
            </a:r>
            <a:endParaRPr/>
          </a:p>
        </p:txBody>
      </p:sp>
      <p:sp>
        <p:nvSpPr>
          <p:cNvPr id="842" name="" descr="{&quot;isTemplate&quot;:true,&quot;type&quot;:&quot;text&quot;}"/>
          <p:cNvSpPr txBox="1"/>
          <p:nvPr/>
        </p:nvSpPr>
        <p:spPr>
          <a:xfrm rot="0" flipH="0" flipV="0">
            <a:off x="762000" y="641985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843" name="" descr="{&quot;isTemplate&quot;:true,&quot;type&quot;:&quot;text&quot;}"/>
          <p:cNvSpPr txBox="1"/>
          <p:nvPr/>
        </p:nvSpPr>
        <p:spPr>
          <a:xfrm rot="0" flipH="0" flipV="0">
            <a:off x="11010900" y="64198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08 / 27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844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培训的三大作用&lt;/Text&gt;&#10;                &lt;Text style={{ fontSize: 15, color: '#64748B' }}&gt;认知重构 → 能力建设 → 降低试错成本&lt;/Text&gt;&#10;            &lt;/Box&gt;&#10;        &lt;/Box&gt;&#10;        &lt;Text style={{ fontSize: 13, color: '#94A3B8', letterSpacing: 2, marginTop: 10 }}&gt;培训作用&lt;/Text&gt;&#10;    &lt;/Box&gt;&#10;&#10;    &lt;Box style={{ flex: 1, flexDirection: 'column', gap: 14 }}&gt;&#10;        &lt;Box style={{ flex: 1, flexDirection: 'row', gap: 18 }}&gt;&#10;            &lt;Box style={{ flex: 1, flexDirection: 'column', borderRadius: 16, overflow: 'hidden', border: '1px solid #E2E8F0', boxShadow: '0 4px 20px rgba(0,0,0,0.06)' }}&gt;&#10;                &lt;Box style={{ height: 96, background: 'linear-gradient(135deg, #0B2545 0%, #0EA5E9 100%)', flexDirection: 'row', alignItems: 'center', padding: '0 22px', justifyContent: 'space-between' }}&gt;&#10;                    &lt;FAIcon name='brain' style={{ fill: '#FFFFFF', width: 38, height: 38 }} /&gt;&#10;                    &lt;Text style={{ fontSize: 46, fontWeight: 'bold', color: 'rgba(255,255,255,0.35)' }}&gt;01&lt;/Text&gt;&#10;                &lt;/Box&gt;&#10;                &lt;Box style={{ flex: 1, padding: '20px 22px', flexDirection: 'column', gap: 10 }}&gt;&#10;                    &lt;Text style={{ fontSize: 22, fontWeight: 'bold', color: '#0B2545' }}&gt;认知重构&lt;/Text&gt;&#10;                    &lt;Text style={{ fontSize: 15, fontWeight: 'bold', color: '#0EA5E9' }}&gt;理解 AI 的信任逻辑&lt;/Text&gt;&#10;                    &lt;Text style={{ fontSize: 15, color: '#475569', lineHeight: 1.65 }}&gt;帮助决策者与执行团队完成认知升维：AI 搜索是信任竞争。理解大模型三大机制——知识图谱实体消歧、RAG 检索增强、AI 幻觉抑制。不理解机制，任何优化动作都是盲目的。&lt;/Text&gt;&#10;                &lt;/Box&gt;&#10;            &lt;/Box&gt;&#10;&#10;            &lt;Box style={{ flex: 1, flexDirection: 'column', borderRadius: 16, overflow: 'hidden', border: '1px solid #E2E8F0', boxShadow: '0 4px 20px rgba(0,0,0,0.06)' }}&gt;&#10;                &lt;Box style={{ height: 96, background: 'linear-gradient(135deg, #0D9488 0%, #0EA5E9 100%)', flexDirection: 'row', alignItems: 'center', padding: '0 22px', justifyContent: 'space-between' }}&gt;&#10;                    &lt;FAIcon name='users-gear' style={{ fill: '#FFFFFF', width: 38, height: 38 }} /&gt;&#10;                    &lt;Text style={{ fontSize: 46, fontWeight: 'bold', color: 'rgba(255,255,255,0.35)' }}&gt;02&lt;/Text&gt;&#10;                &lt;/Box&gt;&#10;                &lt;Box style={{ flex: 1, padding: '20px 22px', flexDirection: 'column', gap: 10 }}&gt;&#10;                    &lt;Text style={{ fontSize: 22, fontWeight: 'bold', color: '#0B2545' }}&gt;能力建设&lt;/Text&gt;&#10;                    &lt;Text style={{ fontSize: 15, fontWeight: 'bold', color: '#0D9488' }}&gt;培养“AI 信任基建”团队&lt;/Text&gt;&#10;                    &lt;Text style={{ fontSize: 15, color: '#475569', lineHeight: 1.65 }}&gt;让企业拥有可独立执行的四大能力：信息治理（统一全网品牌实体）、结构化内容生产（Schema/FAQ/证据链）、信源管理（T1–T4 分级体系）、效果监测（引用率与首选率归因）。&lt;/Text&gt;&#10;                &lt;/Box&gt;&#10;            &lt;/Box&gt;&#10;&#10;            &lt;Box style={{ flex: 1, flexDirection: 'column', borderRadius: 16, overflow: 'hidden', border: '1px solid #E2E8F0', boxShadow: '0 4px 20px rgba(0,0,0,0.06)' }}&gt;&#10;                &lt;Box style={{ height: 96, background: 'linear-gradient(135deg, #0B2545 0%, #F59E0B 100%)', flexDirection: 'row', alignItems: 'center', padding: '0 22px', justifyContent: 'space-between' }}&gt;&#10;                    &lt;FAIcon name='route' style={{ fill: '#FFFFFF', width: 38, height: 38 }} /&gt;&#10;                    &lt;Text style={{ fontSize: 46, fontWeight: 'bold', color: 'rgba(255,255,255,0.35)' }}&gt;03&lt;/Text&gt;&#10;                &lt;/Box&gt;&#10;                &lt;Box style={{ flex: 1, padding: '20px 22px', flexDirection: 'column', gap: 10 }}&gt;&#10;                    &lt;Text style={{ fontSize: 22, fontWeight: 'bold', color: '#0B2545' }}&gt;降低试错成本&lt;/Text&gt;&#10;                    &lt;Text style={{ fontSize: 15, fontWeight: 'bold', color: '#F59E0B' }}&gt;建立标准化作业流程&lt;/Text&gt;&#10;                    &lt;Text style={{ fontSize: 15, color: '#475569', lineHeight: 1.65 }}&gt;90% 的企业 GEO 项目因团队能力不足导致效果衰减。培训提供经 200 余家客户验证的标准流程，让企业告别“铺软文、堆关键词”的旧套路，直接进入正轨。&lt;/Text&gt;&#10;                &lt;/Box&gt;&#10;            &lt;/Box&gt;&#10;        &lt;/Box&gt;&#10;&#10;        &lt;Box style={{ height: 66, borderRadius: 12, background: 'linear-gradient(90deg, rgba(11,37,69,0.06) 0%, rgba(14,165,233,0.10) 100%)', border: '1px solid #E2E8F0', flexDirection: 'row', alignItems: 'center', padding: '0 26px', gap: 14 }}&gt;&#10;            &lt;FAIcon name='compass' style={{ fill: '#0EA5E9', width: 24, height: 24 }} /&gt;&#10;            &lt;Text style={{ fontSize: 17, color: '#0B2545' }}&gt;正轨四步：&lt;span style={{ fontWeight: 'bold' }}&gt;先治理 · 后建设 · 再验证 · 长迭代&lt;/span&gt;&lt;/Text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09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46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847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245745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培训的三大作用</a:t>
            </a:r>
            <a:endParaRPr/>
          </a:p>
        </p:txBody>
      </p:sp>
      <p:sp>
        <p:nvSpPr>
          <p:cNvPr id="848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2457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认知重构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能力建设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降低试错成本</a:t>
            </a:r>
            <a:endParaRPr/>
          </a:p>
        </p:txBody>
      </p:sp>
      <p:sp>
        <p:nvSpPr>
          <p:cNvPr id="849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培训作用</a:t>
            </a:r>
            <a:endParaRPr/>
          </a:p>
        </p:txBody>
      </p:sp>
      <p:sp>
        <p:nvSpPr>
          <p:cNvPr id="850" name=""/>
          <p:cNvSpPr/>
          <p:nvPr/>
        </p:nvSpPr>
        <p:spPr>
          <a:xfrm rot="0" flipH="0" flipV="0">
            <a:off x="609600" y="1028700"/>
            <a:ext cx="3543300" cy="4514850"/>
          </a:xfrm>
          <a:prstGeom prst="roundRect">
            <a:avLst>
              <a:gd name="adj" fmla="val 4301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851" name=""/>
          <p:cNvSpPr/>
          <p:nvPr/>
        </p:nvSpPr>
        <p:spPr>
          <a:xfrm rot="0" flipH="0" flipV="0">
            <a:off x="609600" y="1028700"/>
            <a:ext cx="3543300" cy="914400"/>
          </a:xfrm>
          <a:custGeom>
            <a:pathLst>
              <a:path w="372" h="96">
                <a:moveTo>
                  <a:pt x="356" y="0"/>
                </a:moveTo>
                <a:cubicBezTo>
                  <a:pt x="365" y="0"/>
                  <a:pt x="372" y="7"/>
                  <a:pt x="372" y="16"/>
                </a:cubicBezTo>
                <a:lnTo>
                  <a:pt x="372" y="96"/>
                </a:lnTo>
                <a:lnTo>
                  <a:pt x="0" y="96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356" y="0"/>
                </a:lnTo>
                <a:close/>
              </a:path>
            </a:pathLst>
          </a:cu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85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1304925"/>
            <a:ext cx="361950" cy="361950"/>
          </a:xfrm>
          <a:prstGeom prst="rect">
            <a:avLst/>
          </a:prstGeom>
          <a:ln/>
        </p:spPr>
      </p:pic>
      <p:sp>
        <p:nvSpPr>
          <p:cNvPr id="853" name="" descr="{&quot;isTemplate&quot;:true,&quot;type&quot;:&quot;text&quot;}"/>
          <p:cNvSpPr txBox="1"/>
          <p:nvPr/>
        </p:nvSpPr>
        <p:spPr>
          <a:xfrm rot="0" flipH="0" flipV="0">
            <a:off x="3400425" y="1219200"/>
            <a:ext cx="542925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solidFill>
                  <a:srgbClr val="FFFFFF">
                    <a:alpha val="35000"/>
                  </a:srgbClr>
                </a:solidFill>
                <a:latin typeface="Source Han Sans SC"/>
                <a:ea typeface="Source Han Sans SC"/>
              </a:rPr>
              <a:t>01</a:t>
            </a:r>
            <a:endParaRPr/>
          </a:p>
        </p:txBody>
      </p:sp>
      <p:sp>
        <p:nvSpPr>
          <p:cNvPr id="854" name="" descr="{&quot;isTemplate&quot;:true,&quot;type&quot;:&quot;text&quot;}"/>
          <p:cNvSpPr txBox="1"/>
          <p:nvPr/>
        </p:nvSpPr>
        <p:spPr>
          <a:xfrm rot="0" flipH="0" flipV="0">
            <a:off x="819150" y="2133600"/>
            <a:ext cx="3124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2545"/>
                </a:solidFill>
                <a:latin typeface="Source Han Sans SC"/>
                <a:ea typeface="Source Han Sans SC"/>
              </a:rPr>
              <a:t>认知重构</a:t>
            </a:r>
            <a:endParaRPr/>
          </a:p>
        </p:txBody>
      </p:sp>
      <p:sp>
        <p:nvSpPr>
          <p:cNvPr id="855" name="" descr="{&quot;isTemplate&quot;:true,&quot;type&quot;:&quot;text&quot;}"/>
          <p:cNvSpPr txBox="1"/>
          <p:nvPr/>
        </p:nvSpPr>
        <p:spPr>
          <a:xfrm rot="0" flipH="0" flipV="0">
            <a:off x="819150" y="2486025"/>
            <a:ext cx="3124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A5E9"/>
                </a:solidFill>
                <a:latin typeface="Source Han Sans SC"/>
                <a:ea typeface="Source Han Sans SC"/>
              </a:rPr>
              <a:t>理解</a:t>
            </a:r>
            <a:r>
              <a:rPr lang="en-US" sz="1125" b="1">
                <a:solidFill>
                  <a:srgbClr val="0EA5E9"/>
                </a:solidFill>
                <a:latin typeface="Source Han Sans SC"/>
                <a:ea typeface="Source Han Sans SC"/>
              </a:rPr>
              <a:t> AI </a:t>
            </a:r>
            <a:r>
              <a:rPr lang="zh-CN" sz="1125" b="1">
                <a:solidFill>
                  <a:srgbClr val="0EA5E9"/>
                </a:solidFill>
                <a:latin typeface="Source Han Sans SC"/>
                <a:ea typeface="Source Han Sans SC"/>
              </a:rPr>
              <a:t>的信任逻辑</a:t>
            </a:r>
            <a:endParaRPr/>
          </a:p>
        </p:txBody>
      </p:sp>
      <p:sp>
        <p:nvSpPr>
          <p:cNvPr id="856" name="" descr="{&quot;isTemplate&quot;:true,&quot;type&quot;:&quot;text&quot;}"/>
          <p:cNvSpPr txBox="1"/>
          <p:nvPr/>
        </p:nvSpPr>
        <p:spPr>
          <a:xfrm rot="0" flipH="0" flipV="0">
            <a:off x="819150" y="2752725"/>
            <a:ext cx="3124200" cy="1133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帮助决策者与执行团队完成认知升维：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AI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搜索是信任竞争。理解大模型三大机制——知识图谱实体消歧、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RAG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检索增强、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AI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幻觉抑制。不理解机制，任何优化动作都是盲目的。</a:t>
            </a:r>
            <a:endParaRPr/>
          </a:p>
        </p:txBody>
      </p:sp>
      <p:sp>
        <p:nvSpPr>
          <p:cNvPr id="857" name=""/>
          <p:cNvSpPr/>
          <p:nvPr/>
        </p:nvSpPr>
        <p:spPr>
          <a:xfrm rot="0" flipH="0" flipV="0">
            <a:off x="4324350" y="1028700"/>
            <a:ext cx="3543300" cy="4514850"/>
          </a:xfrm>
          <a:prstGeom prst="roundRect">
            <a:avLst>
              <a:gd name="adj" fmla="val 4301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858" name=""/>
          <p:cNvSpPr/>
          <p:nvPr/>
        </p:nvSpPr>
        <p:spPr>
          <a:xfrm rot="0" flipH="0" flipV="0">
            <a:off x="4324350" y="1028700"/>
            <a:ext cx="3543300" cy="914400"/>
          </a:xfrm>
          <a:custGeom>
            <a:pathLst>
              <a:path w="372" h="96">
                <a:moveTo>
                  <a:pt x="356" y="0"/>
                </a:moveTo>
                <a:cubicBezTo>
                  <a:pt x="365" y="0"/>
                  <a:pt x="372" y="7"/>
                  <a:pt x="372" y="16"/>
                </a:cubicBezTo>
                <a:lnTo>
                  <a:pt x="372" y="96"/>
                </a:lnTo>
                <a:lnTo>
                  <a:pt x="0" y="96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356" y="0"/>
                </a:lnTo>
                <a:close/>
              </a:path>
            </a:pathLst>
          </a:custGeom>
          <a:gradFill>
            <a:gsLst>
              <a:gs pos="0">
                <a:srgbClr val="0D9488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85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533900" y="1304925"/>
            <a:ext cx="361950" cy="361950"/>
          </a:xfrm>
          <a:prstGeom prst="rect">
            <a:avLst/>
          </a:prstGeom>
          <a:ln/>
        </p:spPr>
      </p:pic>
      <p:sp>
        <p:nvSpPr>
          <p:cNvPr id="860" name="" descr="{&quot;isTemplate&quot;:true,&quot;type&quot;:&quot;text&quot;}"/>
          <p:cNvSpPr txBox="1"/>
          <p:nvPr/>
        </p:nvSpPr>
        <p:spPr>
          <a:xfrm rot="0" flipH="0" flipV="0">
            <a:off x="7115175" y="1219200"/>
            <a:ext cx="542925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solidFill>
                  <a:srgbClr val="FFFFFF">
                    <a:alpha val="35000"/>
                  </a:srgbClr>
                </a:solidFill>
                <a:latin typeface="Source Han Sans SC"/>
                <a:ea typeface="Source Han Sans SC"/>
              </a:rPr>
              <a:t>02</a:t>
            </a:r>
            <a:endParaRPr/>
          </a:p>
        </p:txBody>
      </p:sp>
      <p:sp>
        <p:nvSpPr>
          <p:cNvPr id="861" name="" descr="{&quot;isTemplate&quot;:true,&quot;type&quot;:&quot;text&quot;}"/>
          <p:cNvSpPr txBox="1"/>
          <p:nvPr/>
        </p:nvSpPr>
        <p:spPr>
          <a:xfrm rot="0" flipH="0" flipV="0">
            <a:off x="4533900" y="2133600"/>
            <a:ext cx="3124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2545"/>
                </a:solidFill>
                <a:latin typeface="Source Han Sans SC"/>
                <a:ea typeface="Source Han Sans SC"/>
              </a:rPr>
              <a:t>能力建设</a:t>
            </a:r>
            <a:endParaRPr/>
          </a:p>
        </p:txBody>
      </p:sp>
      <p:sp>
        <p:nvSpPr>
          <p:cNvPr id="862" name="" descr="{&quot;isTemplate&quot;:true,&quot;type&quot;:&quot;text&quot;}"/>
          <p:cNvSpPr txBox="1"/>
          <p:nvPr/>
        </p:nvSpPr>
        <p:spPr>
          <a:xfrm rot="0" flipH="0" flipV="0">
            <a:off x="4533900" y="2486025"/>
            <a:ext cx="3124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D9488"/>
                </a:solidFill>
                <a:latin typeface="Source Han Sans SC"/>
                <a:ea typeface="Source Han Sans SC"/>
              </a:rPr>
              <a:t>培养“</a:t>
            </a:r>
            <a:r>
              <a:rPr lang="en-US" sz="1125" b="1">
                <a:solidFill>
                  <a:srgbClr val="0D9488"/>
                </a:solidFill>
                <a:latin typeface="Source Han Sans SC"/>
                <a:ea typeface="Source Han Sans SC"/>
              </a:rPr>
              <a:t>AI </a:t>
            </a:r>
            <a:r>
              <a:rPr lang="zh-CN" sz="1125" b="1">
                <a:solidFill>
                  <a:srgbClr val="0D9488"/>
                </a:solidFill>
                <a:latin typeface="Source Han Sans SC"/>
                <a:ea typeface="Source Han Sans SC"/>
              </a:rPr>
              <a:t>信任基建”团队</a:t>
            </a:r>
            <a:endParaRPr/>
          </a:p>
        </p:txBody>
      </p:sp>
      <p:sp>
        <p:nvSpPr>
          <p:cNvPr id="863" name="" descr="{&quot;isTemplate&quot;:true,&quot;type&quot;:&quot;text&quot;}"/>
          <p:cNvSpPr txBox="1"/>
          <p:nvPr/>
        </p:nvSpPr>
        <p:spPr>
          <a:xfrm rot="0" flipH="0" flipV="0">
            <a:off x="4533900" y="2752725"/>
            <a:ext cx="3124200" cy="1133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让企业拥有可独立执行的四大能力：信息治理（统一全网品牌实体）、结构化内容生产（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Schema/FAQ/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证据链）、信源管理（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T1–T4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分级体系）、效果监测（引用率与首选率归因）。</a:t>
            </a:r>
            <a:endParaRPr/>
          </a:p>
        </p:txBody>
      </p:sp>
      <p:sp>
        <p:nvSpPr>
          <p:cNvPr id="864" name=""/>
          <p:cNvSpPr/>
          <p:nvPr/>
        </p:nvSpPr>
        <p:spPr>
          <a:xfrm rot="0" flipH="0" flipV="0">
            <a:off x="8039100" y="1028700"/>
            <a:ext cx="3543300" cy="4514850"/>
          </a:xfrm>
          <a:prstGeom prst="roundRect">
            <a:avLst>
              <a:gd name="adj" fmla="val 4301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865" name=""/>
          <p:cNvSpPr/>
          <p:nvPr/>
        </p:nvSpPr>
        <p:spPr>
          <a:xfrm rot="0" flipH="0" flipV="0">
            <a:off x="8039100" y="1028700"/>
            <a:ext cx="3543300" cy="914400"/>
          </a:xfrm>
          <a:custGeom>
            <a:pathLst>
              <a:path w="372" h="96">
                <a:moveTo>
                  <a:pt x="356" y="0"/>
                </a:moveTo>
                <a:cubicBezTo>
                  <a:pt x="365" y="0"/>
                  <a:pt x="372" y="7"/>
                  <a:pt x="372" y="16"/>
                </a:cubicBezTo>
                <a:lnTo>
                  <a:pt x="372" y="96"/>
                </a:lnTo>
                <a:lnTo>
                  <a:pt x="0" y="96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356" y="0"/>
                </a:lnTo>
                <a:close/>
              </a:path>
            </a:pathLst>
          </a:custGeom>
          <a:gradFill>
            <a:gsLst>
              <a:gs pos="0">
                <a:srgbClr val="0B2545"/>
              </a:gs>
              <a:gs pos="100000">
                <a:srgbClr val="F59E0B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86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248650" y="1304925"/>
            <a:ext cx="361950" cy="361950"/>
          </a:xfrm>
          <a:prstGeom prst="rect">
            <a:avLst/>
          </a:prstGeom>
          <a:ln/>
        </p:spPr>
      </p:pic>
      <p:sp>
        <p:nvSpPr>
          <p:cNvPr id="867" name="" descr="{&quot;isTemplate&quot;:true,&quot;type&quot;:&quot;text&quot;}"/>
          <p:cNvSpPr txBox="1"/>
          <p:nvPr/>
        </p:nvSpPr>
        <p:spPr>
          <a:xfrm rot="0" flipH="0" flipV="0">
            <a:off x="10829925" y="1219200"/>
            <a:ext cx="542925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solidFill>
                  <a:srgbClr val="FFFFFF">
                    <a:alpha val="35000"/>
                  </a:srgbClr>
                </a:solidFill>
                <a:latin typeface="Source Han Sans SC"/>
                <a:ea typeface="Source Han Sans SC"/>
              </a:rPr>
              <a:t>03</a:t>
            </a:r>
            <a:endParaRPr/>
          </a:p>
        </p:txBody>
      </p:sp>
      <p:sp>
        <p:nvSpPr>
          <p:cNvPr id="868" name="" descr="{&quot;isTemplate&quot;:true,&quot;type&quot;:&quot;text&quot;}"/>
          <p:cNvSpPr txBox="1"/>
          <p:nvPr/>
        </p:nvSpPr>
        <p:spPr>
          <a:xfrm rot="0" flipH="0" flipV="0">
            <a:off x="8248650" y="2133600"/>
            <a:ext cx="31242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2545"/>
                </a:solidFill>
                <a:latin typeface="Source Han Sans SC"/>
                <a:ea typeface="Source Han Sans SC"/>
              </a:rPr>
              <a:t>降低试错成本</a:t>
            </a:r>
            <a:endParaRPr/>
          </a:p>
        </p:txBody>
      </p:sp>
      <p:sp>
        <p:nvSpPr>
          <p:cNvPr id="869" name="" descr="{&quot;isTemplate&quot;:true,&quot;type&quot;:&quot;text&quot;}"/>
          <p:cNvSpPr txBox="1"/>
          <p:nvPr/>
        </p:nvSpPr>
        <p:spPr>
          <a:xfrm rot="0" flipH="0" flipV="0">
            <a:off x="8248650" y="2486025"/>
            <a:ext cx="31242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59E0B"/>
                </a:solidFill>
                <a:latin typeface="Source Han Sans SC"/>
                <a:ea typeface="Source Han Sans SC"/>
              </a:rPr>
              <a:t>建立标准化作业流程</a:t>
            </a:r>
            <a:endParaRPr/>
          </a:p>
        </p:txBody>
      </p:sp>
      <p:sp>
        <p:nvSpPr>
          <p:cNvPr id="870" name="" descr="{&quot;isTemplate&quot;:true,&quot;type&quot;:&quot;text&quot;}"/>
          <p:cNvSpPr txBox="1"/>
          <p:nvPr/>
        </p:nvSpPr>
        <p:spPr>
          <a:xfrm rot="0" flipH="0" flipV="0">
            <a:off x="8248650" y="2752725"/>
            <a:ext cx="3124200" cy="11334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5000"/>
              </a:lnSpc>
            </a:pP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90%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的企业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 GEO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项目因团队能力不足导致效果衰减。培训提供经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 200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余家客户验证的标准流程，让企业告别“铺软文、堆关键词”的旧套路，直接进入正轨。</a:t>
            </a:r>
            <a:endParaRPr/>
          </a:p>
        </p:txBody>
      </p:sp>
      <p:sp>
        <p:nvSpPr>
          <p:cNvPr id="871" name=""/>
          <p:cNvSpPr/>
          <p:nvPr/>
        </p:nvSpPr>
        <p:spPr>
          <a:xfrm rot="0" flipH="0" flipV="0">
            <a:off x="609600" y="5676900"/>
            <a:ext cx="10972800" cy="628650"/>
          </a:xfrm>
          <a:prstGeom prst="roundRect">
            <a:avLst>
              <a:gd name="adj" fmla="val 18182"/>
            </a:avLst>
          </a:prstGeom>
          <a:gradFill>
            <a:gsLst>
              <a:gs pos="0">
                <a:srgbClr val="0B2545">
                  <a:alpha val="6000"/>
                </a:srgbClr>
              </a:gs>
              <a:gs pos="100000">
                <a:srgbClr val="0EA5E9">
                  <a:alpha val="10000"/>
                </a:srgbClr>
              </a:gs>
            </a:gsLst>
            <a:lin ang="0" scaled="1"/>
          </a:gra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87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57250" y="5876925"/>
            <a:ext cx="228600" cy="228600"/>
          </a:xfrm>
          <a:prstGeom prst="rect">
            <a:avLst/>
          </a:prstGeom>
          <a:ln/>
        </p:spPr>
      </p:pic>
      <p:sp>
        <p:nvSpPr>
          <p:cNvPr id="873" name="" descr="{&quot;isTemplate&quot;:true,&quot;type&quot;:&quot;text&quot;}"/>
          <p:cNvSpPr txBox="1"/>
          <p:nvPr/>
        </p:nvSpPr>
        <p:spPr>
          <a:xfrm rot="0" flipH="0" flipV="0">
            <a:off x="1219200" y="5895975"/>
            <a:ext cx="32575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0B2545"/>
                </a:solidFill>
                <a:latin typeface="Source Han Sans SC"/>
                <a:ea typeface="Source Han Sans SC"/>
              </a:rPr>
              <a:t>正轨四步：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先治理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后建设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再验证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长迭代</a:t>
            </a:r>
            <a:endParaRPr/>
          </a:p>
        </p:txBody>
      </p:sp>
      <p:sp>
        <p:nvSpPr>
          <p:cNvPr id="874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875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09 / 27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24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从认知到迭代：四阶段进阶路径&lt;/Text&gt;&#10;                &lt;Text style={{ fontSize: 15, color: '#64748B' }}&gt;认知 → 方法 → 实操 → 迭代，逐级搭建可复用的内部能力&lt;/Text&gt;&#10;            &lt;/Box&gt;&#10;        &lt;/Box&gt;&#10;        &lt;Text style={{ fontSize: 13, color: '#94A3B8', letterSpacing: 2, marginTop: 10 }}&gt;培训路径&lt;/Text&gt;&#10;    &lt;/Box&gt;&#10;&#10;    &lt;Box style={{ flex: 1, flexDirection: 'row', gap: 22 }}&gt;&#10;        &lt;Box style={{ flex: 1.65, flexDirection: 'column', gap: 12 }}&gt;&#10;            &lt;Box style={{ flex: 1, flexDirection: 'row', alignItems: 'center', gap: 16, background: '#F7FAFC', borderRadius: 12, padding: '0 20px', borderLeft: '5px solid #0EA5E9' }}&gt;&#10;                &lt;Box style={{ width: 44, height: 44, borderRadius: 22, background: 'linear-gradient(135deg,#0EA5E9,#0B2545)', justifyContent: 'center', alignItems: 'center' }}&gt;&lt;Text style={{ fontSize: 19, fontWeight: 'bold', color: '#FFFFFF' }}&gt;1&lt;/Text&gt;&lt;/Box&gt;&#10;                &lt;Box style={{ flexDirection: 'column', gap: 3 }}&gt;&#10;                    &lt;Text style={{ fontSize: 19, fontWeight: 'bold', color: '#0B2545' }}&gt;认知建立 · 理解范式迁移&lt;/Text&gt;&#10;                    &lt;Text style={{ fontSize: 14, color: '#64748B', lineHeight: 1.45 }}&gt;生成式引擎与传统搜索的信息处理差异、主流 AI 平台信源偏好、官网战略价值、零点击搜索趋势。&lt;/Text&gt;&#10;                &lt;/Box&gt;&#10;            &lt;/Box&gt;&#10;            &lt;Box style={{ flex: 1, flexDirection: 'row', alignItems: 'center', gap: 16, background: '#F7FAFC', borderRadius: 12, padding: '0 20px', borderLeft: '5px solid #0D9488' }}&gt;&#10;                &lt;Box style={{ width: 44, height: 44, borderRadius: 22, background: 'linear-gradient(135deg,#0D9488,#0EA5E9)', justifyContent: 'center', alignItems: 'center' }}&gt;&lt;Text style={{ fontSize: 19, fontWeight: 'bold', color: '#FFFFFF' }}&gt;2&lt;/Text&gt;&lt;/Box&gt;&#10;                &lt;Box style={{ flexDirection: 'column', gap: 3 }}&gt;&#10;                    &lt;Text style={{ fontSize: 19, fontWeight: 'bold', color: '#0B2545' }}&gt;方法论学习 · 掌握施工逻辑&lt;/Text&gt;&#10;                    &lt;Text style={{ fontSize: 14, color: '#64748B', lineHeight: 1.45 }}&gt;理解睿擎 GEO 双五模型 V3.0 两大体系：五层架构（施工图）+ 五级成熟度（评级尺）。&lt;/Text&gt;&#10;                &lt;/Box&gt;&#10;            &lt;/Box&gt;&#10;            &lt;Box style={{ flex: 1, flexDirection: 'row', alignItems: 'center', gap: 16, background: '#F7FAFC', borderRadius: 12, padding: '0 20px', borderLeft: '5px solid #F59E0B' }}&gt;&#10;                &lt;Box style={{ width: 44, height: 44, borderRadius: 22, background: 'linear-gradient(135deg,#F59E0B,#0B2545)', justifyContent: 'center', alignItems: 'center' }}&gt;&lt;Text style={{ fontSize: 19, fontWeight: 'bold', color: '#FFFFFF' }}&gt;3&lt;/Text&gt;&lt;/Box&gt;&#10;                &lt;Box style={{ flexDirection: 'column', gap: 3 }}&gt;&#10;                    &lt;Text style={{ fontSize: 19, fontWeight: 'bold', color: '#0B2545' }}&gt;实操落地 · 行业场景动手&lt;/Text&gt;&#10;                    &lt;Text style={{ fontSize: 14, color: '#64748B', lineHeight: 1.45 }}&gt;以自身企业为对象：五层架构“X 光扫描”、行业 FAQ（≥30 条）、Schema 结构化标记部署。&lt;/Text&gt;&#10;                &lt;/Box&gt;&#10;            &lt;/Box&gt;&#10;            &lt;Box style={{ flex: 1, flexDirection: 'row', alignItems: 'center', gap: 16, background: '#F7FAFC', borderRadius: 12, padding: '0 20px', borderLeft: '5px solid #0B2545' }}&gt;&#10;                &lt;Box style={{ width: 44, height: 44, borderRadius: 22, background: 'linear-gradient(135deg,#0B2545,#0EA5E9)', justifyContent: 'center', alignItems: 'center' }}&gt;&lt;Text style={{ fontSize: 19, fontWeight: 'bold', color: '#FFFFFF' }}&gt;4&lt;/Text&gt;&lt;/Box&gt;&#10;                &lt;Box style={{ flexDirection: 'column', gap: 3 }}&gt;&#10;                    &lt;Text style={{ fontSize: 19, fontWeight: 'bold', color: '#0B2545' }}&gt;持续迭代 · 建立长效运营&lt;/Text&gt;&#10;                    &lt;Text style={{ fontSize: 14, color: '#64748B', lineHeight: 1.45 }}&gt;月度监测 + PDCA 闭环，追踪提及率、渗透率、首选率，随算法与竞争态势动态调整。&lt;/Text&gt;&#10;                &lt;/Box&gt;&#10;            &lt;/Box&gt;&#10;        &lt;/Box&gt;&#10;&#10;        &lt;Box style={{ flex: 1, flexDirection: 'column', gap: 14 }}&gt;&#10;            &lt;Box style={{ flex: 1, borderRadius: 16, background: 'linear-gradient(150deg, #0B2545 0%, #0EA5E9 130%)', padding: '28px 26px', flexDirection: 'column', justifyContent: 'center', gap: 16 }}&gt;&#10;                &lt;Text style={{ fontSize: 14, color: '#BAE6FD', letterSpacing: 1 }}&gt;进阶主线&lt;/Text&gt;&#10;                &lt;Text style={{ fontSize: 32, fontWeight: 'bold', color: '#FFFFFF', lineHeight: 1.35 }}&gt;认知&lt;br /&gt;→ 方法&lt;br /&gt;→ 实操&lt;br /&gt;→ 迭代&lt;/Text&gt;&#10;                &lt;Box style={{ height: 2, background: 'rgba(255,255,255,0.25)' }} /&gt;&#10;                &lt;Text style={{ fontSize: 15, color: '#E0F2FE', lineHeight: 1.6 }}&gt;GEO 不是项目制交付，而是持续运营能力。培训的终点，是企业自己能跑起来。&lt;/Text&gt;&#10;            &lt;/Box&gt;&#10;            &lt;Box style={{ height: 120, borderRadius: 16, background: '#F7FAFC', border: '1px solid #E2E8F0', padding: '20px 24px', flexDirection: 'column', justifyContent: 'center', gap: 6 }}&gt;&#10;                &lt;FAIcon name='chart-line' style={{ fill: '#F59E0B', width: 26, height: 26 }} /&gt;&#10;                &lt;Text style={{ fontSize: 17, fontWeight: 'bold', color: '#0B2545' }}&gt;部署 Schema 标记后&lt;/Text&gt;&#10;                &lt;Text style={{ fontSize: 15, color: '#64748B' }}&gt;大模型引用概率可提升 &lt;span style={{ fontWeight: 'bold', color: '#F59E0B' }}&gt;2.8 倍&lt;/span&gt;&lt;/Text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0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6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453390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从认知到迭代：四阶段进阶路径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45339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认知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方法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实操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迭代，逐级搭建可复用的内部能力</a:t>
            </a:r>
            <a:endParaRPr/>
          </a:p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培训路径</a:t>
            </a:r>
            <a:endParaRPr/>
          </a:p>
        </p:txBody>
      </p:sp>
      <p:sp>
        <p:nvSpPr>
          <p:cNvPr id="30" name=""/>
          <p:cNvSpPr/>
          <p:nvPr/>
        </p:nvSpPr>
        <p:spPr>
          <a:xfrm rot="0" flipH="0" flipV="0">
            <a:off x="657225" y="1028700"/>
            <a:ext cx="6705600" cy="1238250"/>
          </a:xfrm>
          <a:prstGeom prst="roundRect">
            <a:avLst>
              <a:gd name="adj" fmla="val 9231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31" name=""/>
          <p:cNvSpPr/>
          <p:nvPr/>
        </p:nvSpPr>
        <p:spPr>
          <a:xfrm rot="0" flipH="0" flipV="0">
            <a:off x="657225" y="1028700"/>
            <a:ext cx="6705600" cy="1238250"/>
          </a:xfrm>
          <a:custGeom>
            <a:pathLst>
              <a:path w="704" h="130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3"/>
                </a:lnTo>
                <a:cubicBezTo>
                  <a:pt x="5" y="126"/>
                  <a:pt x="7" y="129"/>
                  <a:pt x="10" y="130"/>
                </a:cubicBezTo>
                <a:cubicBezTo>
                  <a:pt x="4" y="129"/>
                  <a:pt x="0" y="124"/>
                  <a:pt x="0" y="118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32" name=""/>
          <p:cNvSpPr/>
          <p:nvPr/>
        </p:nvSpPr>
        <p:spPr>
          <a:xfrm rot="0" flipH="0" flipV="0">
            <a:off x="847725" y="1438275"/>
            <a:ext cx="419100" cy="419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5E9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1000125" y="1543050"/>
            <a:ext cx="114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Source Han Sans SC"/>
                <a:ea typeface="Source Han Sans SC"/>
              </a:rPr>
              <a:t>1</a:t>
            </a:r>
            <a:endParaRPr/>
          </a:p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1409700" y="1409700"/>
            <a:ext cx="57150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545"/>
                </a:solidFill>
                <a:latin typeface="Source Han Sans SC"/>
                <a:ea typeface="Source Han Sans SC"/>
              </a:rPr>
              <a:t>认知建立</a:t>
            </a:r>
            <a:r>
              <a:rPr lang="en-US" sz="1425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425" b="1">
                <a:solidFill>
                  <a:srgbClr val="0B2545"/>
                </a:solidFill>
                <a:latin typeface="Source Han Sans SC"/>
                <a:ea typeface="Source Han Sans SC"/>
              </a:rPr>
              <a:t>理解范式迁移</a:t>
            </a:r>
            <a:endParaRPr/>
          </a:p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1409700" y="1657350"/>
            <a:ext cx="5715000" cy="4667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生成式引擎与传统搜索的信息处理差异、主流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 AI 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平台信源偏好、官网战略价值、零点击搜索趋势。</a:t>
            </a:r>
            <a:endParaRPr/>
          </a:p>
        </p:txBody>
      </p:sp>
      <p:sp>
        <p:nvSpPr>
          <p:cNvPr id="36" name=""/>
          <p:cNvSpPr/>
          <p:nvPr/>
        </p:nvSpPr>
        <p:spPr>
          <a:xfrm rot="0" flipH="0" flipV="0">
            <a:off x="657225" y="2381250"/>
            <a:ext cx="6705600" cy="1228725"/>
          </a:xfrm>
          <a:prstGeom prst="roundRect">
            <a:avLst>
              <a:gd name="adj" fmla="val 9302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37" name=""/>
          <p:cNvSpPr/>
          <p:nvPr/>
        </p:nvSpPr>
        <p:spPr>
          <a:xfrm rot="0" flipH="0" flipV="0">
            <a:off x="657225" y="2381250"/>
            <a:ext cx="6705600" cy="1228725"/>
          </a:xfrm>
          <a:custGeom>
            <a:pathLst>
              <a:path w="704" h="129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2"/>
                </a:lnTo>
                <a:cubicBezTo>
                  <a:pt x="5" y="125"/>
                  <a:pt x="7" y="128"/>
                  <a:pt x="10" y="129"/>
                </a:cubicBezTo>
                <a:cubicBezTo>
                  <a:pt x="4" y="128"/>
                  <a:pt x="0" y="123"/>
                  <a:pt x="0" y="117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D9488"/>
          </a:solidFill>
          <a:ln/>
        </p:spPr>
        <p:txBody>
          <a:bodyPr/>
          <a:p/>
        </p:txBody>
      </p:sp>
      <p:sp>
        <p:nvSpPr>
          <p:cNvPr id="38" name=""/>
          <p:cNvSpPr/>
          <p:nvPr/>
        </p:nvSpPr>
        <p:spPr>
          <a:xfrm rot="0" flipH="0" flipV="0">
            <a:off x="847725" y="2790825"/>
            <a:ext cx="419100" cy="419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D9488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1000125" y="2895600"/>
            <a:ext cx="114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Source Han Sans SC"/>
                <a:ea typeface="Source Han Sans SC"/>
              </a:rPr>
              <a:t>2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1419225" y="2752725"/>
            <a:ext cx="52578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545"/>
                </a:solidFill>
                <a:latin typeface="Source Han Sans SC"/>
                <a:ea typeface="Source Han Sans SC"/>
              </a:rPr>
              <a:t>方法论学习</a:t>
            </a:r>
            <a:r>
              <a:rPr lang="en-US" sz="1425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425" b="1">
                <a:solidFill>
                  <a:srgbClr val="0B2545"/>
                </a:solidFill>
                <a:latin typeface="Source Han Sans SC"/>
                <a:ea typeface="Source Han Sans SC"/>
              </a:rPr>
              <a:t>掌握施工逻辑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1419225" y="3000375"/>
            <a:ext cx="5257800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理解睿擎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双五模型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 V3.0 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两大体系：五层架构（施工图）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+ 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五级成熟度（评级尺）。</a:t>
            </a:r>
            <a:endParaRPr/>
          </a:p>
        </p:txBody>
      </p:sp>
      <p:sp>
        <p:nvSpPr>
          <p:cNvPr id="42" name=""/>
          <p:cNvSpPr/>
          <p:nvPr/>
        </p:nvSpPr>
        <p:spPr>
          <a:xfrm rot="0" flipH="0" flipV="0">
            <a:off x="657225" y="3724275"/>
            <a:ext cx="6705600" cy="1238250"/>
          </a:xfrm>
          <a:prstGeom prst="roundRect">
            <a:avLst>
              <a:gd name="adj" fmla="val 9231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43" name=""/>
          <p:cNvSpPr/>
          <p:nvPr/>
        </p:nvSpPr>
        <p:spPr>
          <a:xfrm rot="0" flipH="0" flipV="0">
            <a:off x="657225" y="3724275"/>
            <a:ext cx="6705600" cy="1238250"/>
          </a:xfrm>
          <a:custGeom>
            <a:pathLst>
              <a:path w="704" h="130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3"/>
                </a:lnTo>
                <a:cubicBezTo>
                  <a:pt x="5" y="126"/>
                  <a:pt x="7" y="129"/>
                  <a:pt x="10" y="130"/>
                </a:cubicBezTo>
                <a:cubicBezTo>
                  <a:pt x="4" y="129"/>
                  <a:pt x="0" y="124"/>
                  <a:pt x="0" y="118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p/>
        </p:txBody>
      </p:sp>
      <p:sp>
        <p:nvSpPr>
          <p:cNvPr id="44" name=""/>
          <p:cNvSpPr/>
          <p:nvPr/>
        </p:nvSpPr>
        <p:spPr>
          <a:xfrm rot="0" flipH="0" flipV="0">
            <a:off x="847725" y="4133850"/>
            <a:ext cx="419100" cy="419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9E0B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1000125" y="4238625"/>
            <a:ext cx="114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Source Han Sans SC"/>
                <a:ea typeface="Source Han Sans SC"/>
              </a:rPr>
              <a:t>3</a:t>
            </a:r>
            <a:endParaRPr/>
          </a:p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1419225" y="4105275"/>
            <a:ext cx="56673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545"/>
                </a:solidFill>
                <a:latin typeface="Source Han Sans SC"/>
                <a:ea typeface="Source Han Sans SC"/>
              </a:rPr>
              <a:t>实操落地</a:t>
            </a:r>
            <a:r>
              <a:rPr lang="en-US" sz="1425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425" b="1">
                <a:solidFill>
                  <a:srgbClr val="0B2545"/>
                </a:solidFill>
                <a:latin typeface="Source Han Sans SC"/>
                <a:ea typeface="Source Han Sans SC"/>
              </a:rPr>
              <a:t>行业场景动手</a:t>
            </a:r>
            <a:endParaRPr/>
          </a:p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1419225" y="4352925"/>
            <a:ext cx="5667375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以自身企业为对象：五层架构“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X 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光扫描”、行业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 FAQ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（≥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30 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条）、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Schema 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结构化标记部署。</a:t>
            </a:r>
            <a:endParaRPr/>
          </a:p>
        </p:txBody>
      </p:sp>
      <p:sp>
        <p:nvSpPr>
          <p:cNvPr id="48" name=""/>
          <p:cNvSpPr/>
          <p:nvPr/>
        </p:nvSpPr>
        <p:spPr>
          <a:xfrm rot="0" flipH="0" flipV="0">
            <a:off x="657225" y="5076825"/>
            <a:ext cx="6705600" cy="1228725"/>
          </a:xfrm>
          <a:prstGeom prst="roundRect">
            <a:avLst>
              <a:gd name="adj" fmla="val 9302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49" name=""/>
          <p:cNvSpPr/>
          <p:nvPr/>
        </p:nvSpPr>
        <p:spPr>
          <a:xfrm rot="0" flipH="0" flipV="0">
            <a:off x="657225" y="5076825"/>
            <a:ext cx="6705600" cy="1228725"/>
          </a:xfrm>
          <a:custGeom>
            <a:pathLst>
              <a:path w="704" h="129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2"/>
                </a:lnTo>
                <a:cubicBezTo>
                  <a:pt x="5" y="125"/>
                  <a:pt x="7" y="128"/>
                  <a:pt x="10" y="129"/>
                </a:cubicBezTo>
                <a:cubicBezTo>
                  <a:pt x="4" y="128"/>
                  <a:pt x="0" y="123"/>
                  <a:pt x="0" y="117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B2545"/>
          </a:solidFill>
          <a:ln/>
        </p:spPr>
        <p:txBody>
          <a:bodyPr/>
          <a:p/>
        </p:txBody>
      </p:sp>
      <p:sp>
        <p:nvSpPr>
          <p:cNvPr id="50" name=""/>
          <p:cNvSpPr/>
          <p:nvPr/>
        </p:nvSpPr>
        <p:spPr>
          <a:xfrm rot="0" flipH="0" flipV="0">
            <a:off x="847725" y="5486400"/>
            <a:ext cx="419100" cy="419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1" name="" descr="{&quot;isTemplate&quot;:true,&quot;type&quot;:&quot;text&quot;}"/>
          <p:cNvSpPr txBox="1"/>
          <p:nvPr/>
        </p:nvSpPr>
        <p:spPr>
          <a:xfrm rot="0" flipH="0" flipV="0">
            <a:off x="1000125" y="5591175"/>
            <a:ext cx="1143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FFFFFF"/>
                </a:solidFill>
                <a:latin typeface="Source Han Sans SC"/>
                <a:ea typeface="Source Han Sans SC"/>
              </a:rPr>
              <a:t>4</a:t>
            </a:r>
            <a:endParaRPr/>
          </a:p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1419225" y="5448300"/>
            <a:ext cx="51244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545"/>
                </a:solidFill>
                <a:latin typeface="Source Han Sans SC"/>
                <a:ea typeface="Source Han Sans SC"/>
              </a:rPr>
              <a:t>持续迭代</a:t>
            </a:r>
            <a:r>
              <a:rPr lang="en-US" sz="1425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425" b="1">
                <a:solidFill>
                  <a:srgbClr val="0B2545"/>
                </a:solidFill>
                <a:latin typeface="Source Han Sans SC"/>
                <a:ea typeface="Source Han Sans SC"/>
              </a:rPr>
              <a:t>建立长效运营</a:t>
            </a:r>
            <a:endParaRPr/>
          </a:p>
        </p:txBody>
      </p:sp>
      <p:sp>
        <p:nvSpPr>
          <p:cNvPr id="53" name="" descr="{&quot;isTemplate&quot;:true,&quot;type&quot;:&quot;text&quot;}"/>
          <p:cNvSpPr txBox="1"/>
          <p:nvPr/>
        </p:nvSpPr>
        <p:spPr>
          <a:xfrm rot="0" flipH="0" flipV="0">
            <a:off x="1419225" y="5695950"/>
            <a:ext cx="5124450" cy="2381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月度监测</a:t>
            </a:r>
            <a:r>
              <a:rPr lang="en-US" sz="1050">
                <a:solidFill>
                  <a:srgbClr val="64748B"/>
                </a:solidFill>
                <a:latin typeface="Source Han Sans SC"/>
                <a:ea typeface="Source Han Sans SC"/>
              </a:rPr>
              <a:t> + PDCA </a:t>
            </a:r>
            <a:r>
              <a:rPr lang="zh-CN" sz="1050">
                <a:solidFill>
                  <a:srgbClr val="64748B"/>
                </a:solidFill>
                <a:latin typeface="Source Han Sans SC"/>
                <a:ea typeface="Source Han Sans SC"/>
              </a:rPr>
              <a:t>闭环，追踪提及率、渗透率、首选率，随算法与竞争态势动态调整。</a:t>
            </a:r>
            <a:endParaRPr/>
          </a:p>
        </p:txBody>
      </p:sp>
      <p:sp>
        <p:nvSpPr>
          <p:cNvPr id="54" name=""/>
          <p:cNvSpPr/>
          <p:nvPr/>
        </p:nvSpPr>
        <p:spPr>
          <a:xfrm rot="0" flipH="0" flipV="0">
            <a:off x="7524750" y="1028700"/>
            <a:ext cx="4057650" cy="4000500"/>
          </a:xfrm>
          <a:prstGeom prst="roundRect">
            <a:avLst>
              <a:gd name="adj" fmla="val 3810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3600000" scaled="1"/>
          </a:gradFill>
          <a:ln/>
        </p:spPr>
        <p:txBody>
          <a:bodyPr/>
          <a:p/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7772400" y="1447800"/>
            <a:ext cx="35623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spc="75">
                <a:solidFill>
                  <a:srgbClr val="BAE6FD"/>
                </a:solidFill>
                <a:latin typeface="Source Han Sans SC"/>
                <a:ea typeface="Source Han Sans SC"/>
              </a:rPr>
              <a:t>进阶主线</a:t>
            </a:r>
            <a:endParaRPr/>
          </a:p>
        </p:txBody>
      </p:sp>
      <p:sp>
        <p:nvSpPr>
          <p:cNvPr id="56" name="" descr="{&quot;isTemplate&quot;:true,&quot;type&quot;:&quot;text&quot;}"/>
          <p:cNvSpPr txBox="1"/>
          <p:nvPr/>
        </p:nvSpPr>
        <p:spPr>
          <a:xfrm rot="0" flipH="0" flipV="0">
            <a:off x="7772400" y="1762125"/>
            <a:ext cx="3562350" cy="19812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2400" b="1">
                <a:solidFill>
                  <a:srgbClr val="FFFFFF"/>
                </a:solidFill>
                <a:latin typeface="Source Han Sans SC"/>
                <a:ea typeface="Source Han Sans SC"/>
              </a:rPr>
              <a:t>认知</a:t>
            </a:r>
            <a:endParaRPr/>
          </a:p>
          <a:p>
            <a:pPr>
              <a:lnSpc>
                <a:spcPct val="135000"/>
              </a:lnSpc>
            </a:pPr>
            <a:r>
              <a:rPr lang="en-US" sz="2400" b="1">
                <a:solidFill>
                  <a:srgbClr val="FFFFFF"/>
                </a:solidFill>
                <a:latin typeface="Source Han Sans SC"/>
                <a:ea typeface="Source Han Sans SC"/>
              </a:rPr>
              <a:t>→ </a:t>
            </a:r>
            <a:r>
              <a:rPr lang="zh-CN" sz="2400" b="1">
                <a:solidFill>
                  <a:srgbClr val="FFFFFF"/>
                </a:solidFill>
                <a:latin typeface="Source Han Sans SC"/>
                <a:ea typeface="Source Han Sans SC"/>
              </a:rPr>
              <a:t>方法</a:t>
            </a:r>
            <a:endParaRPr/>
          </a:p>
          <a:p>
            <a:pPr>
              <a:lnSpc>
                <a:spcPct val="135000"/>
              </a:lnSpc>
            </a:pPr>
            <a:r>
              <a:rPr lang="en-US" sz="2400" b="1">
                <a:solidFill>
                  <a:srgbClr val="FFFFFF"/>
                </a:solidFill>
                <a:latin typeface="Source Han Sans SC"/>
                <a:ea typeface="Source Han Sans SC"/>
              </a:rPr>
              <a:t>→ </a:t>
            </a:r>
            <a:r>
              <a:rPr lang="zh-CN" sz="2400" b="1">
                <a:solidFill>
                  <a:srgbClr val="FFFFFF"/>
                </a:solidFill>
                <a:latin typeface="Source Han Sans SC"/>
                <a:ea typeface="Source Han Sans SC"/>
              </a:rPr>
              <a:t>实操</a:t>
            </a:r>
            <a:endParaRPr/>
          </a:p>
          <a:p>
            <a:pPr>
              <a:lnSpc>
                <a:spcPct val="135000"/>
              </a:lnSpc>
            </a:pPr>
            <a:r>
              <a:rPr lang="en-US" sz="2400" b="1">
                <a:solidFill>
                  <a:srgbClr val="FFFFFF"/>
                </a:solidFill>
                <a:latin typeface="Source Han Sans SC"/>
                <a:ea typeface="Source Han Sans SC"/>
              </a:rPr>
              <a:t>→ </a:t>
            </a:r>
            <a:r>
              <a:rPr lang="zh-CN" sz="2400" b="1">
                <a:solidFill>
                  <a:srgbClr val="FFFFFF"/>
                </a:solidFill>
                <a:latin typeface="Source Han Sans SC"/>
                <a:ea typeface="Source Han Sans SC"/>
              </a:rPr>
              <a:t>迭代</a:t>
            </a:r>
            <a:endParaRPr/>
          </a:p>
        </p:txBody>
      </p:sp>
      <p:sp>
        <p:nvSpPr>
          <p:cNvPr id="57" name=""/>
          <p:cNvSpPr/>
          <p:nvPr/>
        </p:nvSpPr>
        <p:spPr>
          <a:xfrm rot="0" flipH="0" flipV="0">
            <a:off x="7772400" y="3895725"/>
            <a:ext cx="3562350" cy="19050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p/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7772400" y="4067175"/>
            <a:ext cx="3562350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125">
                <a:solidFill>
                  <a:srgbClr val="E0F2FE"/>
                </a:solidFill>
                <a:latin typeface="Source Han Sans SC"/>
                <a:ea typeface="Source Han Sans SC"/>
              </a:rPr>
              <a:t>GEO </a:t>
            </a:r>
            <a:r>
              <a:rPr lang="zh-CN" sz="1125">
                <a:solidFill>
                  <a:srgbClr val="E0F2FE"/>
                </a:solidFill>
                <a:latin typeface="Source Han Sans SC"/>
                <a:ea typeface="Source Han Sans SC"/>
              </a:rPr>
              <a:t>不是项目制交付，而是持续运营能力。培训的终点，是企业自己能跑起来。</a:t>
            </a:r>
            <a:endParaRPr/>
          </a:p>
        </p:txBody>
      </p:sp>
      <p:sp>
        <p:nvSpPr>
          <p:cNvPr id="59" name=""/>
          <p:cNvSpPr/>
          <p:nvPr/>
        </p:nvSpPr>
        <p:spPr>
          <a:xfrm rot="0" flipH="0" flipV="0">
            <a:off x="7524750" y="5162550"/>
            <a:ext cx="4057650" cy="1143000"/>
          </a:xfrm>
          <a:prstGeom prst="roundRect">
            <a:avLst>
              <a:gd name="adj" fmla="val 1333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6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753350" y="5372100"/>
            <a:ext cx="247650" cy="247650"/>
          </a:xfrm>
          <a:prstGeom prst="rect">
            <a:avLst/>
          </a:prstGeom>
          <a:ln/>
        </p:spPr>
      </p:pic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7753350" y="5676900"/>
            <a:ext cx="36004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部署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Schema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标记后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7753350" y="5934075"/>
            <a:ext cx="3600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大模型引用概率可提升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en-US" sz="1125" b="1">
                <a:solidFill>
                  <a:srgbClr val="F59E0B"/>
                </a:solidFill>
                <a:latin typeface="Source Han Sans SC"/>
                <a:ea typeface="Source Han Sans SC"/>
              </a:rPr>
              <a:t>2.8 </a:t>
            </a:r>
            <a:r>
              <a:rPr lang="zh-CN" sz="1125" b="1">
                <a:solidFill>
                  <a:srgbClr val="F59E0B"/>
                </a:solidFill>
                <a:latin typeface="Source Han Sans SC"/>
                <a:ea typeface="Source Han Sans SC"/>
              </a:rPr>
              <a:t>倍</a:t>
            </a:r>
            <a:endParaRPr/>
          </a:p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10 / 27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65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双五模型的两大体系&lt;/Text&gt;&#10;                &lt;Text style={{ fontSize: 15, color: '#64748B' }}&gt;五层架构是“施工图”，五级成熟度是“评级尺”&lt;/Text&gt;&#10;            &lt;/Box&gt;&#10;        &lt;/Box&gt;&#10;        &lt;Text style={{ fontSize: 13, color: '#94A3B8', letterSpacing: 2, marginTop: 10 }}&gt;方法论内核&lt;/Text&gt;&#10;    &lt;/Box&gt;&#10;&#10;    &lt;Box style={{ flex: 1, flexDirection: 'column', gap: 14 }}&gt;&#10;        &lt;Box style={{ flex: 1, flexDirection: 'row', gap: 20 }}&gt;&#10;            &lt;Box style={{ flex: 1, flexDirection: 'column', borderRadius: 16, border: '1px solid #E2E8F0', overflow: 'hidden' }}&gt;&#10;                &lt;Box style={{ padding: '14px 24px', background: 'linear-gradient(135deg, #0B2545 0%, #0EA5E9 100%)', flexDirection: 'row', alignItems: 'center', gap: 10 }}&gt;&#10;                    &lt;FAIcon name='layer-group' style={{ fill: '#FFFFFF', width: 20, height: 20 }} /&gt;&#10;                    &lt;Text style={{ fontSize: 18, fontWeight: 'bold', color: '#FFFFFF' }}&gt;五层架构 · 施工图（L1–L5）&lt;/Text&gt;&#10;                &lt;/Box&gt;&#10;                &lt;Box style={{ flex: 1, padding: '14px 20px', flexDirection: 'column', justifyContent: 'space-between' }}&gt;&#10;                    &lt;Box style={{ flexDirection: 'row', alignItems: 'center', gap: 14 }}&gt;&#10;                        &lt;Box style={{ width: 46, height: 30, borderRadius: 8, background: '#F59E0B', justifyContent: 'center', alignItems: 'center' }}&gt;&lt;Text style={{ fontSize: 15, fontWeight: 'bold', color: '#FFFFFF' }}&gt;L4&lt;/Text&gt;&lt;/Box&gt;&#10;                        &lt;Text style={{ fontSize: 17, color: '#1E293B', fontWeight: 'bold' }}&gt;资产统一层&lt;/Text&gt;&#10;                    &lt;/Box&gt;&#10;                    &lt;Box style={{ flexDirection: 'row', alignItems: 'center', gap: 14 }}&gt;&#10;                        &lt;Box style={{ width: 46, height: 30, borderRadius: 8, background: '#0EA5E9', justifyContent: 'center', alignItems: 'center' }}&gt;&lt;Text style={{ fontSize: 15, fontWeight: 'bold', color: '#FFFFFF' }}&gt;L1&lt;/Text&gt;&lt;/Box&gt;&#10;                        &lt;Text style={{ fontSize: 17, color: '#1E293B' }}&gt;身份锚定层&lt;/Text&gt;&#10;                    &lt;/Box&gt;&#10;                    &lt;Box style={{ flexDirection: 'row', alignItems: 'center', gap: 14 }}&gt;&#10;                        &lt;Box style={{ width: 46, height: 30, borderRadius: 8, background: '#0EA5E9', justifyContent: 'center', alignItems: 'center' }}&gt;&lt;Text style={{ fontSize: 15, fontWeight: 'bold', color: '#FFFFFF' }}&gt;L2&lt;/Text&gt;&lt;/Box&gt;&#10;                        &lt;Text style={{ fontSize: 17, color: '#1E293B' }}&gt;场景匹配层&lt;/Text&gt;&#10;                    &lt;/Box&gt;&#10;                    &lt;Box style={{ flexDirection: 'row', alignItems: 'center', gap: 14 }}&gt;&#10;                        &lt;Box style={{ width: 46, height: 30, borderRadius: 8, background: '#0D9488', justifyContent: 'center', alignItems: 'center' }}&gt;&lt;Text style={{ fontSize: 15, fontWeight: 'bold', color: '#FFFFFF' }}&gt;L3&lt;/Text&gt;&lt;/Box&gt;&#10;                        &lt;Text style={{ fontSize: 17, color: '#1E293B' }}&gt;证据采信层&lt;/Text&gt;&#10;                    &lt;/Box&gt;&#10;                    &lt;Box style={{ flexDirection: 'row', alignItems: 'center', gap: 14 }}&gt;&#10;                        &lt;Box style={{ width: 46, height: 30, borderRadius: 8, background: '#0B2545', justifyContent: 'center', alignItems: 'center' }}&gt;&lt;Text style={{ fontSize: 15, fontWeight: 'bold', color: '#FFFFFF' }}&gt;L5&lt;/Text&gt;&lt;/Box&gt;&#10;                        &lt;Text style={{ fontSize: 17, color: '#1E293B' }}&gt;效果验证层&lt;/Text&gt;&#10;                    &lt;/Box&gt;&#10;                &lt;/Box&gt;&#10;            &lt;/Box&gt;&#10;&#10;            &lt;Box style={{ flex: 1, flexDirection: 'column', borderRadius: 16, border: '1px solid #E2E8F0', overflow: 'hidden' }}&gt;&#10;                &lt;Box style={{ padding: '14px 24px', background: 'linear-gradient(135deg, #0D9488 0%, #0B2545 100%)', flexDirection: 'row', alignItems: 'center', gap: 10 }}&gt;&#10;                    &lt;FAIcon name='signal' style={{ fill: '#FFFFFF', width: 20, height: 20 }} /&gt;&#10;                    &lt;Text style={{ fontSize: 18, fontWeight: 'bold', color: '#FFFFFF' }}&gt;五级成熟度 · 评级尺（M1–M5）&lt;/Text&gt;&#10;                &lt;/Box&gt;&#10;                &lt;Box style={{ flex: 1, padding: '20px 24px', flexDirection: 'column', justifyContent: 'center', gap: 20 }}&gt;&#10;                    &lt;Box style={{ flexDirection: 'row', alignItems: 'flex-end', gap: 10, height: 120 }}&gt;&#10;                        &lt;Box style={{ flex: 1, height: 26, background: '#E2E8F0', borderRadius: 6 }} /&gt;&#10;                        &lt;Box style={{ flex: 1, height: 44, background: '#CBD5E1', borderRadius: 6 }} /&gt;&#10;                        &lt;Box style={{ flex: 1, height: 64, background: '#7DD3FC', borderRadius: 6 }} /&gt;&#10;                        &lt;Box style={{ flex: 1, height: 88, background: '#0EA5E9', borderRadius: 6 }} /&gt;&#10;                        &lt;Box style={{ flex: 1, height: 118, background: 'linear-gradient(180deg,#F59E0B,#0B2545)', borderRadius: 6 }} /&gt;&#10;                    &lt;/Box&gt;&#10;                    &lt;Box style={{ flexDirection: 'row', justifyContent: 'space-between' }}&gt;&#10;                        &lt;Text style={{ fontSize: 15, fontWeight: 'bold', color: '#64748B' }}&gt;M1 失能&lt;/Text&gt;&#10;                        &lt;Text style={{ fontSize: 15, fontWeight: 'bold', color: '#0EA5E9' }}&gt;M2 · M3 · M4&lt;/Text&gt;&#10;                        &lt;Text style={{ fontSize: 15, fontWeight: 'bold', color: '#F59E0B' }}&gt;M5 标杆&lt;/Text&gt;&#10;                    &lt;/Box&gt;&#10;                    &lt;Text style={{ fontSize: 15, color: '#475569', lineHeight: 1.55 }}&gt;从 &lt;span style={{ fontWeight: 'bold', color: '#64748B' }}&gt;M1 AI 失能（引用率＜5%）&lt;/span&gt; 到 &lt;span style={{ fontWeight: 'bold', color: '#F59E0B' }}&gt;M5 AI 标杆（主动调用率＞60%）&lt;/span&gt;，清晰定位企业在 AI 眼中的信任段位。&lt;/Text&gt;&#10;                &lt;/Box&gt;&#10;            &lt;/Box&gt;&#10;        &lt;/Box&gt;&#10;&#10;        &lt;Box style={{ height: 72, borderRadius: 12, background: 'linear-gradient(90deg, rgba(11,37,69,0.06) 0%, rgba(245,158,11,0.12) 100%)', border: '1px solid #E2E8F0', flexDirection: 'row', alignItems: 'center', padding: '0 26px', gap: 16 }}&gt;&#10;            &lt;FAIcon name='scale-balanced' style={{ fill: '#F59E0B', width: 26, height: 26 }} /&gt;&#10;            &lt;Text style={{ fontSize: 16, color: '#0B2545', lineHeight: 1.45 }}&gt;&lt;span style={{ fontWeight: 'bold' }}&gt;V3.0 新增「双判定规则」：&lt;/span&gt;成熟度跃迁必须同时满足“核心数据判定”与“最低五层完成度”，杜绝数据虚高。&lt;/Text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1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7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314325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双五模型的两大体系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3143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五层架构是“施工图”，五级成熟度是“评级尺”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10868025" y="342900"/>
            <a:ext cx="7143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方法论内核</a:t>
            </a:r>
            <a:endParaRPr/>
          </a:p>
        </p:txBody>
      </p:sp>
      <p:sp>
        <p:nvSpPr>
          <p:cNvPr id="71" name=""/>
          <p:cNvSpPr/>
          <p:nvPr/>
        </p:nvSpPr>
        <p:spPr>
          <a:xfrm rot="0" flipH="0" flipV="0">
            <a:off x="609600" y="1028700"/>
            <a:ext cx="5391150" cy="4457700"/>
          </a:xfrm>
          <a:prstGeom prst="roundRect">
            <a:avLst>
              <a:gd name="adj" fmla="val 3419"/>
            </a:avLst>
          </a:prstGeom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72" name=""/>
          <p:cNvSpPr/>
          <p:nvPr/>
        </p:nvSpPr>
        <p:spPr>
          <a:xfrm rot="0" flipH="0" flipV="0">
            <a:off x="609600" y="1028700"/>
            <a:ext cx="5391150" cy="476250"/>
          </a:xfrm>
          <a:custGeom>
            <a:pathLst>
              <a:path w="566" h="50">
                <a:moveTo>
                  <a:pt x="550" y="0"/>
                </a:moveTo>
                <a:cubicBezTo>
                  <a:pt x="559" y="0"/>
                  <a:pt x="566" y="7"/>
                  <a:pt x="566" y="16"/>
                </a:cubicBezTo>
                <a:lnTo>
                  <a:pt x="566" y="50"/>
                </a:lnTo>
                <a:lnTo>
                  <a:pt x="0" y="50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550" y="0"/>
                </a:lnTo>
                <a:close/>
              </a:path>
            </a:pathLst>
          </a:cu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7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1171575"/>
            <a:ext cx="190500" cy="190500"/>
          </a:xfrm>
          <a:prstGeom prst="rect">
            <a:avLst/>
          </a:prstGeom>
          <a:ln/>
        </p:spPr>
      </p:pic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1123950" y="1162050"/>
            <a:ext cx="22193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五层架构</a:t>
            </a:r>
            <a:r>
              <a:rPr lang="en-US" sz="1350" b="1">
                <a:solidFill>
                  <a:srgbClr val="FFFFFF"/>
                </a:solidFill>
                <a:latin typeface="Source Han Sans SC"/>
                <a:ea typeface="Source Han Sans SC"/>
              </a:rPr>
              <a:t> · </a:t>
            </a: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施工图（</a:t>
            </a:r>
            <a:r>
              <a:rPr lang="en-US" sz="1350" b="1">
                <a:solidFill>
                  <a:srgbClr val="FFFFFF"/>
                </a:solidFill>
                <a:latin typeface="Source Han Sans SC"/>
                <a:ea typeface="Source Han Sans SC"/>
              </a:rPr>
              <a:t>L1–L5</a:t>
            </a: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）</a:t>
            </a:r>
            <a:endParaRPr/>
          </a:p>
        </p:txBody>
      </p:sp>
      <p:sp>
        <p:nvSpPr>
          <p:cNvPr id="75" name=""/>
          <p:cNvSpPr/>
          <p:nvPr/>
        </p:nvSpPr>
        <p:spPr>
          <a:xfrm rot="0" flipH="0" flipV="0">
            <a:off x="800100" y="1638300"/>
            <a:ext cx="438150" cy="285750"/>
          </a:xfrm>
          <a:prstGeom prst="roundRect">
            <a:avLst>
              <a:gd name="adj" fmla="val 26667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933450" y="1695450"/>
            <a:ext cx="17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L4</a:t>
            </a:r>
            <a:endParaRPr/>
          </a:p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1371600" y="1685925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资产统一层</a:t>
            </a:r>
            <a:endParaRPr/>
          </a:p>
        </p:txBody>
      </p:sp>
      <p:sp>
        <p:nvSpPr>
          <p:cNvPr id="78" name=""/>
          <p:cNvSpPr/>
          <p:nvPr/>
        </p:nvSpPr>
        <p:spPr>
          <a:xfrm rot="0" flipH="0" flipV="0">
            <a:off x="800100" y="2495550"/>
            <a:ext cx="438150" cy="285750"/>
          </a:xfrm>
          <a:prstGeom prst="roundRect">
            <a:avLst>
              <a:gd name="adj" fmla="val 26667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933450" y="2552700"/>
            <a:ext cx="17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L1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1371600" y="2543175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E293B"/>
                </a:solidFill>
                <a:latin typeface="Source Han Sans SC"/>
                <a:ea typeface="Source Han Sans SC"/>
              </a:rPr>
              <a:t>身份锚定层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800100" y="3352800"/>
            <a:ext cx="438150" cy="285750"/>
          </a:xfrm>
          <a:prstGeom prst="roundRect">
            <a:avLst>
              <a:gd name="adj" fmla="val 26667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933450" y="3409950"/>
            <a:ext cx="17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L2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1371600" y="3400425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E293B"/>
                </a:solidFill>
                <a:latin typeface="Source Han Sans SC"/>
                <a:ea typeface="Source Han Sans SC"/>
              </a:rPr>
              <a:t>场景匹配层</a:t>
            </a:r>
            <a:endParaRPr/>
          </a:p>
        </p:txBody>
      </p:sp>
      <p:sp>
        <p:nvSpPr>
          <p:cNvPr id="84" name=""/>
          <p:cNvSpPr/>
          <p:nvPr/>
        </p:nvSpPr>
        <p:spPr>
          <a:xfrm rot="0" flipH="0" flipV="0">
            <a:off x="800100" y="4210050"/>
            <a:ext cx="438150" cy="285750"/>
          </a:xfrm>
          <a:prstGeom prst="roundRect">
            <a:avLst>
              <a:gd name="adj" fmla="val 26667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933450" y="4267200"/>
            <a:ext cx="17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L3</a:t>
            </a:r>
            <a:endParaRPr/>
          </a:p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1371600" y="4257675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E293B"/>
                </a:solidFill>
                <a:latin typeface="Source Han Sans SC"/>
                <a:ea typeface="Source Han Sans SC"/>
              </a:rPr>
              <a:t>证据采信层</a:t>
            </a:r>
            <a:endParaRPr/>
          </a:p>
        </p:txBody>
      </p:sp>
      <p:sp>
        <p:nvSpPr>
          <p:cNvPr id="87" name=""/>
          <p:cNvSpPr/>
          <p:nvPr/>
        </p:nvSpPr>
        <p:spPr>
          <a:xfrm rot="0" flipH="0" flipV="0">
            <a:off x="800100" y="5067300"/>
            <a:ext cx="438150" cy="285750"/>
          </a:xfrm>
          <a:prstGeom prst="roundRect">
            <a:avLst>
              <a:gd name="adj" fmla="val 26667"/>
            </a:avLst>
          </a:prstGeom>
          <a:solidFill>
            <a:srgbClr val="0B2545"/>
          </a:solidFill>
          <a:ln/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933450" y="5124450"/>
            <a:ext cx="171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L5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1371600" y="5114925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1E293B"/>
                </a:solidFill>
                <a:latin typeface="Source Han Sans SC"/>
                <a:ea typeface="Source Han Sans SC"/>
              </a:rPr>
              <a:t>效果验证层</a:t>
            </a:r>
            <a:endParaRPr/>
          </a:p>
        </p:txBody>
      </p:sp>
      <p:sp>
        <p:nvSpPr>
          <p:cNvPr id="90" name=""/>
          <p:cNvSpPr/>
          <p:nvPr/>
        </p:nvSpPr>
        <p:spPr>
          <a:xfrm rot="0" flipH="0" flipV="0">
            <a:off x="6191250" y="1028700"/>
            <a:ext cx="5391150" cy="4457700"/>
          </a:xfrm>
          <a:prstGeom prst="roundRect">
            <a:avLst>
              <a:gd name="adj" fmla="val 3419"/>
            </a:avLst>
          </a:prstGeom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91" name=""/>
          <p:cNvSpPr/>
          <p:nvPr/>
        </p:nvSpPr>
        <p:spPr>
          <a:xfrm rot="0" flipH="0" flipV="0">
            <a:off x="6191250" y="1028700"/>
            <a:ext cx="5391150" cy="476250"/>
          </a:xfrm>
          <a:custGeom>
            <a:pathLst>
              <a:path w="566" h="50">
                <a:moveTo>
                  <a:pt x="550" y="0"/>
                </a:moveTo>
                <a:cubicBezTo>
                  <a:pt x="559" y="0"/>
                  <a:pt x="566" y="7"/>
                  <a:pt x="566" y="16"/>
                </a:cubicBezTo>
                <a:lnTo>
                  <a:pt x="566" y="50"/>
                </a:lnTo>
                <a:lnTo>
                  <a:pt x="0" y="50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550" y="0"/>
                </a:lnTo>
                <a:close/>
              </a:path>
            </a:pathLst>
          </a:custGeom>
          <a:gradFill>
            <a:gsLst>
              <a:gs pos="0">
                <a:srgbClr val="0D9488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9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419850" y="1171575"/>
            <a:ext cx="190500" cy="190500"/>
          </a:xfrm>
          <a:prstGeom prst="rect">
            <a:avLst/>
          </a:prstGeom>
          <a:ln/>
        </p:spPr>
      </p:pic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6705600" y="1162050"/>
            <a:ext cx="2552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五级成熟度</a:t>
            </a:r>
            <a:r>
              <a:rPr lang="en-US" sz="1350" b="1">
                <a:solidFill>
                  <a:srgbClr val="FFFFFF"/>
                </a:solidFill>
                <a:latin typeface="Source Han Sans SC"/>
                <a:ea typeface="Source Han Sans SC"/>
              </a:rPr>
              <a:t> · </a:t>
            </a: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评级尺（</a:t>
            </a:r>
            <a:r>
              <a:rPr lang="en-US" sz="1350" b="1">
                <a:solidFill>
                  <a:srgbClr val="FFFFFF"/>
                </a:solidFill>
                <a:latin typeface="Source Han Sans SC"/>
                <a:ea typeface="Source Han Sans SC"/>
              </a:rPr>
              <a:t>M1–M5</a:t>
            </a: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）</a:t>
            </a:r>
            <a:endParaRPr/>
          </a:p>
        </p:txBody>
      </p:sp>
      <p:sp>
        <p:nvSpPr>
          <p:cNvPr id="94" name=""/>
          <p:cNvSpPr/>
          <p:nvPr/>
        </p:nvSpPr>
        <p:spPr>
          <a:xfrm rot="0" flipH="0" flipV="0">
            <a:off x="6419850" y="3276600"/>
            <a:ext cx="914400" cy="247650"/>
          </a:xfrm>
          <a:prstGeom prst="roundRect">
            <a:avLst>
              <a:gd name="adj" fmla="val 23077"/>
            </a:avLst>
          </a:prstGeom>
          <a:solidFill>
            <a:srgbClr val="E2E8F0"/>
          </a:solidFill>
          <a:ln/>
        </p:spPr>
        <p:txBody>
          <a:bodyPr/>
          <a:p/>
        </p:txBody>
      </p:sp>
      <p:sp>
        <p:nvSpPr>
          <p:cNvPr id="95" name=""/>
          <p:cNvSpPr/>
          <p:nvPr/>
        </p:nvSpPr>
        <p:spPr>
          <a:xfrm rot="0" flipH="0" flipV="0">
            <a:off x="7429500" y="3105150"/>
            <a:ext cx="904875" cy="419100"/>
          </a:xfrm>
          <a:prstGeom prst="roundRect">
            <a:avLst>
              <a:gd name="adj" fmla="val 13636"/>
            </a:avLst>
          </a:prstGeom>
          <a:solidFill>
            <a:srgbClr val="CBD5E1"/>
          </a:solidFill>
          <a:ln/>
        </p:spPr>
        <p:txBody>
          <a:bodyPr/>
          <a:p/>
        </p:txBody>
      </p:sp>
      <p:sp>
        <p:nvSpPr>
          <p:cNvPr id="96" name=""/>
          <p:cNvSpPr/>
          <p:nvPr/>
        </p:nvSpPr>
        <p:spPr>
          <a:xfrm rot="0" flipH="0" flipV="0">
            <a:off x="8429625" y="2914650"/>
            <a:ext cx="914400" cy="609600"/>
          </a:xfrm>
          <a:prstGeom prst="roundRect">
            <a:avLst>
              <a:gd name="adj" fmla="val 9375"/>
            </a:avLst>
          </a:prstGeom>
          <a:solidFill>
            <a:srgbClr val="7DD3FC"/>
          </a:solidFill>
          <a:ln/>
        </p:spPr>
        <p:txBody>
          <a:bodyPr/>
          <a:p/>
        </p:txBody>
      </p:sp>
      <p:sp>
        <p:nvSpPr>
          <p:cNvPr id="97" name=""/>
          <p:cNvSpPr/>
          <p:nvPr/>
        </p:nvSpPr>
        <p:spPr>
          <a:xfrm rot="0" flipH="0" flipV="0">
            <a:off x="9439275" y="2686050"/>
            <a:ext cx="904875" cy="838200"/>
          </a:xfrm>
          <a:prstGeom prst="roundRect">
            <a:avLst>
              <a:gd name="adj" fmla="val 6818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98" name=""/>
          <p:cNvSpPr/>
          <p:nvPr/>
        </p:nvSpPr>
        <p:spPr>
          <a:xfrm rot="0" flipH="0" flipV="0">
            <a:off x="10439400" y="2400300"/>
            <a:ext cx="914400" cy="1123950"/>
          </a:xfrm>
          <a:prstGeom prst="roundRect">
            <a:avLst>
              <a:gd name="adj" fmla="val 6250"/>
            </a:avLst>
          </a:prstGeom>
          <a:gradFill>
            <a:gsLst>
              <a:gs pos="0">
                <a:srgbClr val="F59E0B"/>
              </a:gs>
              <a:gs pos="100000">
                <a:srgbClr val="0B2545"/>
              </a:gs>
            </a:gsLst>
            <a:lin ang="5400000" scaled="1"/>
          </a:gradFill>
          <a:ln/>
        </p:spPr>
        <p:txBody>
          <a:bodyPr/>
          <a:p/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6419850" y="37147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64748B"/>
                </a:solidFill>
                <a:latin typeface="Source Han Sans SC"/>
                <a:ea typeface="Source Han Sans SC"/>
              </a:rPr>
              <a:t>M1 </a:t>
            </a:r>
            <a:r>
              <a:rPr lang="zh-CN" sz="1125" b="1">
                <a:solidFill>
                  <a:srgbClr val="64748B"/>
                </a:solidFill>
                <a:latin typeface="Source Han Sans SC"/>
                <a:ea typeface="Source Han Sans SC"/>
              </a:rPr>
              <a:t>失能</a:t>
            </a:r>
            <a:endParaRPr/>
          </a:p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8382000" y="3714750"/>
            <a:ext cx="10096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A5E9"/>
                </a:solidFill>
                <a:latin typeface="Source Han Sans SC"/>
                <a:ea typeface="Source Han Sans SC"/>
              </a:rPr>
              <a:t>M2 · M3 · M4</a:t>
            </a:r>
            <a:endParaRPr/>
          </a:p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10782300" y="3714750"/>
            <a:ext cx="5715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59E0B"/>
                </a:solidFill>
                <a:latin typeface="Source Han Sans SC"/>
                <a:ea typeface="Source Han Sans SC"/>
              </a:rPr>
              <a:t>M5 </a:t>
            </a:r>
            <a:r>
              <a:rPr lang="zh-CN" sz="1125" b="1">
                <a:solidFill>
                  <a:srgbClr val="F59E0B"/>
                </a:solidFill>
                <a:latin typeface="Source Han Sans SC"/>
                <a:ea typeface="Source Han Sans SC"/>
              </a:rPr>
              <a:t>标杆</a:t>
            </a:r>
            <a:endParaRPr/>
          </a:p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6419850" y="4076700"/>
            <a:ext cx="4933950" cy="5334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从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 </a:t>
            </a:r>
            <a:r>
              <a:rPr lang="en-US" sz="1125" b="1">
                <a:solidFill>
                  <a:srgbClr val="64748B"/>
                </a:solidFill>
                <a:latin typeface="Source Han Sans SC"/>
                <a:ea typeface="Source Han Sans SC"/>
              </a:rPr>
              <a:t>M1 AI </a:t>
            </a:r>
            <a:r>
              <a:rPr lang="zh-CN" sz="1125" b="1">
                <a:solidFill>
                  <a:srgbClr val="64748B"/>
                </a:solidFill>
                <a:latin typeface="Source Han Sans SC"/>
                <a:ea typeface="Source Han Sans SC"/>
              </a:rPr>
              <a:t>失能（引用率＜</a:t>
            </a:r>
            <a:r>
              <a:rPr lang="en-US" sz="1125" b="1">
                <a:solidFill>
                  <a:srgbClr val="64748B"/>
                </a:solidFill>
                <a:latin typeface="Source Han Sans SC"/>
                <a:ea typeface="Source Han Sans SC"/>
              </a:rPr>
              <a:t>5%</a:t>
            </a:r>
            <a:r>
              <a:rPr lang="zh-CN" sz="1125" b="1">
                <a:solidFill>
                  <a:srgbClr val="64748B"/>
                </a:solidFill>
                <a:latin typeface="Source Han Sans SC"/>
                <a:ea typeface="Source Han Sans SC"/>
              </a:rPr>
              <a:t>）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到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 </a:t>
            </a:r>
            <a:r>
              <a:rPr lang="en-US" sz="1125" b="1">
                <a:solidFill>
                  <a:srgbClr val="F59E0B"/>
                </a:solidFill>
                <a:latin typeface="Source Han Sans SC"/>
                <a:ea typeface="Source Han Sans SC"/>
              </a:rPr>
              <a:t>M5 AI </a:t>
            </a:r>
            <a:r>
              <a:rPr lang="zh-CN" sz="1125" b="1">
                <a:solidFill>
                  <a:srgbClr val="F59E0B"/>
                </a:solidFill>
                <a:latin typeface="Source Han Sans SC"/>
                <a:ea typeface="Source Han Sans SC"/>
              </a:rPr>
              <a:t>标杆（主动调用率＞</a:t>
            </a:r>
            <a:r>
              <a:rPr lang="en-US" sz="1125" b="1">
                <a:solidFill>
                  <a:srgbClr val="F59E0B"/>
                </a:solidFill>
                <a:latin typeface="Source Han Sans SC"/>
                <a:ea typeface="Source Han Sans SC"/>
              </a:rPr>
              <a:t>60%</a:t>
            </a:r>
            <a:r>
              <a:rPr lang="zh-CN" sz="1125" b="1">
                <a:solidFill>
                  <a:srgbClr val="F59E0B"/>
                </a:solidFill>
                <a:latin typeface="Source Han Sans SC"/>
                <a:ea typeface="Source Han Sans SC"/>
              </a:rPr>
              <a:t>）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，清晰定位企业在</a:t>
            </a:r>
            <a:r>
              <a:rPr lang="en-US" sz="1125">
                <a:solidFill>
                  <a:srgbClr val="475569"/>
                </a:solidFill>
                <a:latin typeface="Source Han Sans SC"/>
                <a:ea typeface="Source Han Sans SC"/>
              </a:rPr>
              <a:t> AI </a:t>
            </a:r>
            <a:r>
              <a:rPr lang="zh-CN" sz="1125">
                <a:solidFill>
                  <a:srgbClr val="475569"/>
                </a:solidFill>
                <a:latin typeface="Source Han Sans SC"/>
                <a:ea typeface="Source Han Sans SC"/>
              </a:rPr>
              <a:t>眼中的信任段位。</a:t>
            </a:r>
            <a:endParaRPr/>
          </a:p>
        </p:txBody>
      </p:sp>
      <p:sp>
        <p:nvSpPr>
          <p:cNvPr id="103" name=""/>
          <p:cNvSpPr/>
          <p:nvPr/>
        </p:nvSpPr>
        <p:spPr>
          <a:xfrm rot="0" flipH="0" flipV="0">
            <a:off x="609600" y="5619750"/>
            <a:ext cx="10972800" cy="6858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0B2545">
                  <a:alpha val="6000"/>
                </a:srgbClr>
              </a:gs>
              <a:gs pos="100000">
                <a:srgbClr val="F59E0B">
                  <a:alpha val="12000"/>
                </a:srgbClr>
              </a:gs>
            </a:gsLst>
            <a:lin ang="0" scaled="1"/>
          </a:gra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104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57250" y="5838825"/>
            <a:ext cx="247650" cy="247650"/>
          </a:xfrm>
          <a:prstGeom prst="rect">
            <a:avLst/>
          </a:prstGeom>
          <a:ln/>
        </p:spPr>
      </p:pic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1257300" y="5829300"/>
            <a:ext cx="7553325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200" b="1">
                <a:solidFill>
                  <a:srgbClr val="0B2545"/>
                </a:solidFill>
                <a:latin typeface="Source Han Sans SC"/>
                <a:ea typeface="Source Han Sans SC"/>
              </a:rPr>
              <a:t>V3.0 </a:t>
            </a: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新增「双判定规则」：</a:t>
            </a:r>
            <a:r>
              <a:rPr lang="zh-CN" sz="1200">
                <a:solidFill>
                  <a:srgbClr val="0B2545"/>
                </a:solidFill>
                <a:latin typeface="Source Han Sans SC"/>
                <a:ea typeface="Source Han Sans SC"/>
              </a:rPr>
              <a:t>成熟度跃迁必须同时满足“核心数据判定”与“最低五层完成度”，杜绝数据虚高。</a:t>
            </a:r>
            <a:endParaRPr/>
          </a:p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11 / 27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08" name="" descr="&lt;Slide style={{ width: 1280, height: 720, padding: 0, position: 'relative', overflow: 'hidden', background: '#08182F', fontFamily: &quot;'Source Han Sans SC','PingFang SC','Microsoft YaHei',sans-serif&quot; }}&gt;&#10;    &lt;Image src=&quot;assets/sec03_bg.png&quot; style={{ position: 'absolute', top: 0, left: 0, width: 1280, height: 720, objectFit: 'cover', opacity: 0.95 }} /&gt;&#10;    &lt;Box style={{ position: 'absolute', top: 0, left: 0, width: 1280, height: 720, background: 'linear-gradient(90deg, rgba(6,20,42,0.95) 0%, rgba(6,20,42,0.74) 44%, rgba(6,20,42,0.22) 100%)' }} /&gt;&#10;&#10;    &lt;Box style={{ position: 'relative', zIndex: 2, width: 1280, height: 720, padding: '0 80px', flexDirection: 'column', justifyContent: 'center', gap: 18 }}&gt;&#10;        &lt;Text style={{ fontSize: 130, fontWeight: 'bold', color: 'rgba(14,165,233,0.85)', lineHeight: 1, letterSpacing: 2 }}&gt;03&lt;/Text&gt;&#10;        &lt;Box style={{ flexDirection: 'row', alignItems: 'center', gap: 18 }}&gt;&#10;            &lt;Box style={{ width: 54, height: 6, background: '#F59E0B', borderRadius: 3 }} /&gt;&#10;            &lt;Text style={{ fontSize: 58, fontWeight: 'bold', color: '#FFFFFF', letterSpacing: 3 }}&gt;方法论内核&lt;/Text&gt;&#10;        &lt;/Box&gt;&#10;        &lt;Text style={{ fontSize: 25, color: '#BFDBFE', fontWeight: 500 }}&gt;双五模型与四标融合：五层架构 · 五级成熟度 · 双时序 · 双判定&lt;/Text&gt;&#10;        &lt;Text style={{ fontSize: 16, color: '#94A3B8', lineHeight: 1.6, maxWidth: 760, marginTop: 6 }}&gt;这是本套方法论区别于市面同质化方案的核心壁垒——不是概念堆叠，而是一套可施工、可验收、可审计的工程化框架。&lt;/Text&gt;&#10;    &lt;/Box&gt;&#10;&#10;    &lt;Text style={{ position: 'absolute', bottom: 30, left: 80, zIndex: 2, fontSize: 13, color: '#64748B' }}&gt;睿擎 GEO 双五模型培训 · V3.0&lt;/Text&gt;&#10;    &lt;Text style={{ position: 'absolute', bottom: 30, right: 80, zIndex: 2, fontSize: 13, color: '#64748B' }}&gt;12 / 27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8182F"/>
          </a:solidFill>
          <a:ln/>
        </p:spPr>
        <p:txBody>
          <a:bodyPr/>
          <a:p/>
        </p:txBody>
      </p:sp>
      <p:pic>
        <p:nvPicPr>
          <p:cNvPr id="110" name=""/>
          <p:cNvPicPr>
            <a:picLocks noChangeAspect="1"/>
          </p:cNvPicPr>
          <p:nvPr/>
        </p:nvPicPr>
        <p:blipFill>
          <a:blip r:embed="rId1">
            <a:alphaModFix amt="95000"/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142A">
                  <a:alpha val="95000"/>
                </a:srgbClr>
              </a:gs>
              <a:gs pos="44000">
                <a:srgbClr val="06142A">
                  <a:alpha val="74000"/>
                </a:srgbClr>
              </a:gs>
              <a:gs pos="100000">
                <a:srgbClr val="06142A">
                  <a:alpha val="2200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112" name="" descr="{&quot;isTemplate&quot;:true,&quot;type&quot;:&quot;text&quot;}"/>
          <p:cNvSpPr txBox="1"/>
          <p:nvPr/>
        </p:nvSpPr>
        <p:spPr>
          <a:xfrm rot="0" flipH="0" flipV="0">
            <a:off x="762000" y="1781175"/>
            <a:ext cx="10668000" cy="1485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0" b="1" spc="150">
                <a:solidFill>
                  <a:srgbClr val="0EA5E9">
                    <a:alpha val="85000"/>
                  </a:srgbClr>
                </a:solidFill>
                <a:latin typeface="Source Han Sans SC"/>
                <a:ea typeface="Source Han Sans SC"/>
              </a:rPr>
              <a:t>03</a:t>
            </a:r>
            <a:endParaRPr/>
          </a:p>
        </p:txBody>
      </p:sp>
      <p:sp>
        <p:nvSpPr>
          <p:cNvPr id="113" name=""/>
          <p:cNvSpPr/>
          <p:nvPr/>
        </p:nvSpPr>
        <p:spPr>
          <a:xfrm rot="0" flipH="0" flipV="0">
            <a:off x="762000" y="3743325"/>
            <a:ext cx="514350" cy="571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1447800" y="3438525"/>
            <a:ext cx="2905125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 spc="225">
                <a:solidFill>
                  <a:srgbClr val="FFFFFF"/>
                </a:solidFill>
                <a:latin typeface="Source Han Sans SC"/>
                <a:ea typeface="Source Han Sans SC"/>
              </a:rPr>
              <a:t>方法论内核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762000" y="4276725"/>
            <a:ext cx="10668000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双五模型与四标融合：五层架构</a:t>
            </a:r>
            <a:r>
              <a:rPr lang="en-US" sz="1875">
                <a:solidFill>
                  <a:srgbClr val="BFDBFE"/>
                </a:solidFill>
                <a:latin typeface="Source Han Sans SC"/>
                <a:ea typeface="Source Han Sans SC"/>
              </a:rPr>
              <a:t> · </a:t>
            </a: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五级成熟度</a:t>
            </a:r>
            <a:r>
              <a:rPr lang="en-US" sz="1875">
                <a:solidFill>
                  <a:srgbClr val="BFDBFE"/>
                </a:solidFill>
                <a:latin typeface="Source Han Sans SC"/>
                <a:ea typeface="Source Han Sans SC"/>
              </a:rPr>
              <a:t> · </a:t>
            </a: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双时序</a:t>
            </a:r>
            <a:r>
              <a:rPr lang="en-US" sz="1875">
                <a:solidFill>
                  <a:srgbClr val="BFDBFE"/>
                </a:solidFill>
                <a:latin typeface="Source Han Sans SC"/>
                <a:ea typeface="Source Han Sans SC"/>
              </a:rPr>
              <a:t> · </a:t>
            </a: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双判定</a:t>
            </a:r>
            <a:endParaRPr/>
          </a:p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762000" y="4791075"/>
            <a:ext cx="8105775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这是本套方法论区别于市面同质化方案的核心壁垒——不是概念堆叠，而是一套可施工、可验收、可审计的工程化框架。</a:t>
            </a:r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762000" y="641985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11010900" y="64198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12 / 27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119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五层架构 V3.0：不可跳级的落地顺序&lt;/Text&gt;&#10;                &lt;Text style={{ fontSize: 15, color: '#64748B' }}&gt;五层命名体系已统一，L4 资产统一层必须优先&lt;/Text&gt;&#10;            &lt;/Box&gt;&#10;        &lt;/Box&gt;&#10;        &lt;Text style={{ fontSize: 13, color: '#94A3B8', letterSpacing: 2, marginTop: 10 }}&gt;落地铁律&lt;/Text&gt;&#10;    &lt;/Box&gt;&#10;&#10;    &lt;Box style={{ flex: 1, flexDirection: 'column', gap: 16, justifyContent: 'center' }}&gt;&#10;        &lt;Box style={{ flexDirection: 'row', alignItems: 'center', justifyContent: 'space-between' }}&gt;&#10;            &lt;Box style={{ flexDirection: 'column', width: 205, height: 196, borderRadius: 16, background: 'linear-gradient(160deg, #0B2545 0%, #0EA5E9 140%)', justifyContent: 'center', alignItems: 'center', gap: 6, boxShadow: '0 8px 26px rgba(14,165,233,0.30)', border: '2px solid #F59E0B' }}&gt;&#10;                &lt;Text style={{ fontSize: 12, color: '#0B2545', fontWeight: 'bold', background: '#F59E0B', padding: '2px 10px', borderRadius: 8 }}&gt;优先级最高&lt;/Text&gt;&#10;                &lt;Text style={{ fontSize: 60, fontWeight: 'bold', color: '#FFFFFF', lineHeight: 1.05 }}&gt;L4&lt;/Text&gt;&#10;                &lt;Text style={{ fontSize: 17, fontWeight: 'bold', color: '#FDE68A' }}&gt;资产统一层&lt;/Text&gt;&#10;                &lt;Text style={{ fontSize: 12, color: '#BAE6FD' }}&gt;GEO 工作的地基&lt;/Text&gt;&#10;            &lt;/Box&gt;&#10;            &lt;FAIcon name='arrow-right' style={{ fill: '#94A3B8', width: 26, height: 26 }} /&gt;&#10;            &lt;Box style={{ flexDirection: 'column', width: 205, height: 196, borderRadius: 16, background: '#F7FAFC', border: '1px solid #E2E8F0', justifyContent: 'center', alignItems: 'center', gap: 8 }}&gt;&#10;                &lt;Text style={{ fontSize: 60, fontWeight: 'bold', color: '#0EA5E9', lineHeight: 1.05 }}&gt;L1&lt;/Text&gt;&#10;                &lt;Text style={{ fontSize: 17, fontWeight: 'bold', color: '#0B2545' }}&gt;身份锚定层&lt;/Text&gt;&#10;                &lt;Text style={{ fontSize: 12, color: '#94A3B8' }}&gt;Schema 机器可读&lt;/Text&gt;&#10;            &lt;/Box&gt;&#10;            &lt;FAIcon name='arrow-right' style={{ fill: '#94A3B8', width: 26, height: 26 }} /&gt;&#10;            &lt;Box style={{ flexDirection: 'column', width: 205, height: 196, borderRadius: 16, background: '#F7FAFC', border: '1px solid #E2E8F0', justifyContent: 'center', alignItems: 'center', gap: 8 }}&gt;&#10;                &lt;Text style={{ fontSize: 60, fontWeight: 'bold', color: '#0EA5E9', lineHeight: 1.05 }}&gt;L2&lt;/Text&gt;&#10;                &lt;Text style={{ fontSize: 17, fontWeight: 'bold', color: '#0B2545' }}&gt;场景匹配层&lt;/Text&gt;&#10;                &lt;Text style={{ fontSize: 12, color: '#94A3B8' }}&gt;场景化 FAQ 知识库&lt;/Text&gt;&#10;            &lt;/Box&gt;&#10;            &lt;FAIcon name='arrow-right' style={{ fill: '#94A3B8', width: 26, height: 26 }} /&gt;&#10;            &lt;Box style={{ flexDirection: 'column', width: 205, height: 196, borderRadius: 16, background: '#F7FAFC', border: '1px solid #E2E8F0', justifyContent: 'center', alignItems: 'center', gap: 8 }}&gt;&#10;                &lt;Text style={{ fontSize: 60, fontWeight: 'bold', color: '#0D9488', lineHeight: 1.05 }}&gt;L3&lt;/Text&gt;&#10;                &lt;Text style={{ fontSize: 17, fontWeight: 'bold', color: '#0B2545' }}&gt;证据采信层&lt;/Text&gt;&#10;                &lt;Text style={{ fontSize: 12, color: '#94A3B8' }}&gt;T1–T4 信源体系&lt;/Text&gt;&#10;            &lt;/Box&gt;&#10;            &lt;FAIcon name='arrow-right' style={{ fill: '#94A3B8', width: 26, height: 26 }} /&gt;&#10;            &lt;Box style={{ flexDirection: 'column', width: 205, height: 196, borderRadius: 16, background: '#F7FAFC', border: '1px solid #E2E8F0', justifyContent: 'center', alignItems: 'center', gap: 8 }}&gt;&#10;                &lt;Text style={{ fontSize: 60, fontWeight: 'bold', color: '#0B2545', lineHeight: 1.05 }}&gt;L5&lt;/Text&gt;&#10;                &lt;Text style={{ fontSize: 17, fontWeight: 'bold', color: '#0B2545' }}&gt;效果验证层&lt;/Text&gt;&#10;                &lt;Text style={{ fontSize: 12, color: '#94A3B8' }}&gt;六指标 PDCA&lt;/Text&gt;&#10;            &lt;/Box&gt;&#10;        &lt;/Box&gt;&#10;&#10;        &lt;Box style={{ height: 82, borderRadius: 14, background: 'linear-gradient(90deg, #0B2545 0%, #123A63 60%, #F59E0B 220%)', flexDirection: 'row', alignItems: 'center', padding: '0 30px', gap: 18 }}&gt;&#10;            &lt;FAIcon name='triangle-exclamation' style={{ fill: '#FDE68A', width: 30, height: 30 }} /&gt;&#10;            &lt;Text style={{ fontSize: 21, color: '#FFFFFF', fontWeight: 'bold' }}&gt;底层不达标，则上层全部失效&lt;/Text&gt;&#10;            &lt;Box style={{ width: 1, height: 34, background: 'rgba(255,255,255,0.30)' }} /&gt;&#10;            &lt;Text style={{ fontSize: 21, color: '#FDE68A', fontWeight: 'bold' }}&gt;跳级执行 = 项目红线&lt;/Text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3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1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5362575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五层架构</a:t>
            </a: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 V3.0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：不可跳级的落地顺序</a:t>
            </a:r>
            <a:endParaRPr/>
          </a:p>
        </p:txBody>
      </p:sp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53625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五层命名体系已统一，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L4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资产统一层必须优先</a:t>
            </a:r>
            <a:endParaRPr/>
          </a:p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落地铁律</a:t>
            </a:r>
            <a:endParaRPr/>
          </a:p>
        </p:txBody>
      </p:sp>
      <p:sp>
        <p:nvSpPr>
          <p:cNvPr id="125" name=""/>
          <p:cNvSpPr/>
          <p:nvPr/>
        </p:nvSpPr>
        <p:spPr>
          <a:xfrm rot="0" flipH="0" flipV="0">
            <a:off x="609600" y="2266950"/>
            <a:ext cx="1952625" cy="1866900"/>
          </a:xfrm>
          <a:prstGeom prst="roundRect">
            <a:avLst>
              <a:gd name="adj" fmla="val 8163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4200000" scaled="1"/>
          </a:gradFill>
          <a:ln w="25400">
            <a:solidFill>
              <a:srgbClr val="F59E0B"/>
            </a:solidFill>
            <a:prstDash val="solid"/>
          </a:ln>
          <a:effectLst>
            <a:outerShdw blurRad="247650" dist="76200" dir="5400000">
              <a:srgbClr val="0EA5E9">
                <a:alpha val="30000"/>
              </a:srgbClr>
            </a:outerShdw>
          </a:effectLst>
        </p:spPr>
        <p:txBody>
          <a:bodyPr/>
          <a:p/>
        </p:txBody>
      </p:sp>
      <p:sp>
        <p:nvSpPr>
          <p:cNvPr id="126" name=""/>
          <p:cNvSpPr/>
          <p:nvPr/>
        </p:nvSpPr>
        <p:spPr>
          <a:xfrm rot="0" flipH="0" flipV="0">
            <a:off x="1209675" y="2495550"/>
            <a:ext cx="762000" cy="180975"/>
          </a:xfrm>
          <a:prstGeom prst="roundRect">
            <a:avLst>
              <a:gd name="adj" fmla="val 42105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1209675" y="2495550"/>
            <a:ext cx="762000" cy="180975"/>
          </a:xfrm>
          <a:prstGeom prst="rect"/>
        </p:spPr>
        <p:txBody>
          <a:bodyPr wrap="none" lIns="71438" tIns="14288" rIns="71438" bIns="14288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B2545"/>
                </a:solidFill>
                <a:highlight>
                  <a:srgbClr val="F59E0B"/>
                </a:highlight>
                <a:latin typeface="Source Han Sans SC"/>
                <a:ea typeface="Source Han Sans SC"/>
              </a:rPr>
              <a:t>优先级最高</a:t>
            </a:r>
            <a:endParaRPr/>
          </a:p>
        </p:txBody>
      </p:sp>
      <p:sp>
        <p:nvSpPr>
          <p:cNvPr id="128" name="" descr="{&quot;isTemplate&quot;:true,&quot;type&quot;:&quot;text&quot;}"/>
          <p:cNvSpPr txBox="1"/>
          <p:nvPr/>
        </p:nvSpPr>
        <p:spPr>
          <a:xfrm rot="0" flipH="0" flipV="0">
            <a:off x="1257300" y="2733675"/>
            <a:ext cx="666750" cy="7239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4500" b="1">
                <a:solidFill>
                  <a:srgbClr val="FFFFFF"/>
                </a:solidFill>
                <a:latin typeface="Source Han Sans SC"/>
                <a:ea typeface="Source Han Sans SC"/>
              </a:rPr>
              <a:t>L4</a:t>
            </a:r>
            <a:endParaRPr/>
          </a:p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1181100" y="3514725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DE68A"/>
                </a:solidFill>
                <a:latin typeface="Source Han Sans SC"/>
                <a:ea typeface="Source Han Sans SC"/>
              </a:rPr>
              <a:t>资产统一层</a:t>
            </a:r>
            <a:endParaRPr/>
          </a:p>
        </p:txBody>
      </p:sp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1162050" y="3771900"/>
            <a:ext cx="8477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BAE6FD"/>
                </a:solidFill>
                <a:latin typeface="Source Han Sans SC"/>
                <a:ea typeface="Source Han Sans SC"/>
              </a:rPr>
              <a:t>GEO </a:t>
            </a:r>
            <a:r>
              <a:rPr lang="zh-CN" sz="900">
                <a:solidFill>
                  <a:srgbClr val="BAE6FD"/>
                </a:solidFill>
                <a:latin typeface="Source Han Sans SC"/>
                <a:ea typeface="Source Han Sans SC"/>
              </a:rPr>
              <a:t>工作的地基</a:t>
            </a:r>
            <a:endParaRPr/>
          </a:p>
        </p:txBody>
      </p:sp>
      <p:pic>
        <p:nvPicPr>
          <p:cNvPr id="13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2590800" y="3076575"/>
            <a:ext cx="247650" cy="247650"/>
          </a:xfrm>
          <a:prstGeom prst="rect">
            <a:avLst/>
          </a:prstGeom>
          <a:ln/>
        </p:spPr>
      </p:pic>
      <p:sp>
        <p:nvSpPr>
          <p:cNvPr id="132" name=""/>
          <p:cNvSpPr/>
          <p:nvPr/>
        </p:nvSpPr>
        <p:spPr>
          <a:xfrm rot="0" flipH="0" flipV="0">
            <a:off x="2867025" y="2266950"/>
            <a:ext cx="1952625" cy="1866900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3514725" y="2590800"/>
            <a:ext cx="666750" cy="7239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4500" b="1">
                <a:solidFill>
                  <a:srgbClr val="0EA5E9"/>
                </a:solidFill>
                <a:latin typeface="Source Han Sans SC"/>
                <a:ea typeface="Source Han Sans SC"/>
              </a:rPr>
              <a:t>L1</a:t>
            </a:r>
            <a:endParaRPr/>
          </a:p>
        </p:txBody>
      </p:sp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3438525" y="3390900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身份锚定层</a:t>
            </a:r>
            <a:endParaRPr/>
          </a:p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3381375" y="3667125"/>
            <a:ext cx="9239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Schema 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机器可读</a:t>
            </a:r>
            <a:endParaRPr/>
          </a:p>
        </p:txBody>
      </p:sp>
      <p:pic>
        <p:nvPicPr>
          <p:cNvPr id="13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4848225" y="3076575"/>
            <a:ext cx="247650" cy="247650"/>
          </a:xfrm>
          <a:prstGeom prst="rect">
            <a:avLst/>
          </a:prstGeom>
          <a:ln/>
        </p:spPr>
      </p:pic>
      <p:sp>
        <p:nvSpPr>
          <p:cNvPr id="137" name=""/>
          <p:cNvSpPr/>
          <p:nvPr/>
        </p:nvSpPr>
        <p:spPr>
          <a:xfrm rot="0" flipH="0" flipV="0">
            <a:off x="5124450" y="2266950"/>
            <a:ext cx="1952625" cy="1866900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5772150" y="2590800"/>
            <a:ext cx="666750" cy="7239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4500" b="1">
                <a:solidFill>
                  <a:srgbClr val="0EA5E9"/>
                </a:solidFill>
                <a:latin typeface="Source Han Sans SC"/>
                <a:ea typeface="Source Han Sans SC"/>
              </a:rPr>
              <a:t>L2</a:t>
            </a:r>
            <a:endParaRPr/>
          </a:p>
        </p:txBody>
      </p:sp>
      <p:sp>
        <p:nvSpPr>
          <p:cNvPr id="139" name="" descr="{&quot;isTemplate&quot;:true,&quot;type&quot;:&quot;text&quot;}"/>
          <p:cNvSpPr txBox="1"/>
          <p:nvPr/>
        </p:nvSpPr>
        <p:spPr>
          <a:xfrm rot="0" flipH="0" flipV="0">
            <a:off x="5695950" y="3390900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场景匹配层</a:t>
            </a:r>
            <a:endParaRPr/>
          </a:p>
        </p:txBody>
      </p:sp>
      <p:sp>
        <p:nvSpPr>
          <p:cNvPr id="140" name="" descr="{&quot;isTemplate&quot;:true,&quot;type&quot;:&quot;text&quot;}"/>
          <p:cNvSpPr txBox="1"/>
          <p:nvPr/>
        </p:nvSpPr>
        <p:spPr>
          <a:xfrm rot="0" flipH="0" flipV="0">
            <a:off x="5610225" y="3667125"/>
            <a:ext cx="9810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场景化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 FAQ 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知识库</a:t>
            </a:r>
            <a:endParaRPr/>
          </a:p>
        </p:txBody>
      </p:sp>
      <p:pic>
        <p:nvPicPr>
          <p:cNvPr id="14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7096125" y="3076575"/>
            <a:ext cx="247650" cy="247650"/>
          </a:xfrm>
          <a:prstGeom prst="rect">
            <a:avLst/>
          </a:prstGeom>
          <a:ln/>
        </p:spPr>
      </p:pic>
      <p:sp>
        <p:nvSpPr>
          <p:cNvPr id="142" name=""/>
          <p:cNvSpPr/>
          <p:nvPr/>
        </p:nvSpPr>
        <p:spPr>
          <a:xfrm rot="0" flipH="0" flipV="0">
            <a:off x="7372350" y="2266950"/>
            <a:ext cx="1952625" cy="1866900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8020050" y="2590800"/>
            <a:ext cx="666750" cy="7239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4500" b="1">
                <a:solidFill>
                  <a:srgbClr val="0D9488"/>
                </a:solidFill>
                <a:latin typeface="Source Han Sans SC"/>
                <a:ea typeface="Source Han Sans SC"/>
              </a:rPr>
              <a:t>L3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7943850" y="3390900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证据采信层</a:t>
            </a:r>
            <a:endParaRPr/>
          </a:p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7943850" y="3667125"/>
            <a:ext cx="8191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T1–T4 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信源体系</a:t>
            </a:r>
            <a:endParaRPr/>
          </a:p>
        </p:txBody>
      </p:sp>
      <p:pic>
        <p:nvPicPr>
          <p:cNvPr id="14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353550" y="3076575"/>
            <a:ext cx="247650" cy="247650"/>
          </a:xfrm>
          <a:prstGeom prst="rect">
            <a:avLst/>
          </a:prstGeom>
          <a:ln/>
        </p:spPr>
      </p:pic>
      <p:sp>
        <p:nvSpPr>
          <p:cNvPr id="147" name=""/>
          <p:cNvSpPr/>
          <p:nvPr/>
        </p:nvSpPr>
        <p:spPr>
          <a:xfrm rot="0" flipH="0" flipV="0">
            <a:off x="9629775" y="2266950"/>
            <a:ext cx="1952625" cy="1866900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148" name="" descr="{&quot;isTemplate&quot;:true,&quot;type&quot;:&quot;text&quot;}"/>
          <p:cNvSpPr txBox="1"/>
          <p:nvPr/>
        </p:nvSpPr>
        <p:spPr>
          <a:xfrm rot="0" flipH="0" flipV="0">
            <a:off x="10277475" y="2590800"/>
            <a:ext cx="666750" cy="723900"/>
          </a:xfrm>
          <a:prstGeom prst="rect"/>
        </p:spPr>
        <p:txBody>
          <a:bodyPr wrap="none" lIns="0" tIns="0" rIns="0" bIns="0"/>
          <a:p>
            <a:pPr>
              <a:lnSpc>
                <a:spcPct val="105000"/>
              </a:lnSpc>
            </a:pPr>
            <a:r>
              <a:rPr lang="en-US" sz="4500" b="1">
                <a:solidFill>
                  <a:srgbClr val="0B2545"/>
                </a:solidFill>
                <a:latin typeface="Source Han Sans SC"/>
                <a:ea typeface="Source Han Sans SC"/>
              </a:rPr>
              <a:t>L5</a:t>
            </a:r>
            <a:endParaRPr/>
          </a:p>
        </p:txBody>
      </p:sp>
      <p:sp>
        <p:nvSpPr>
          <p:cNvPr id="149" name="" descr="{&quot;isTemplate&quot;:true,&quot;type&quot;:&quot;text&quot;}"/>
          <p:cNvSpPr txBox="1"/>
          <p:nvPr/>
        </p:nvSpPr>
        <p:spPr>
          <a:xfrm rot="0" flipH="0" flipV="0">
            <a:off x="10201275" y="3390900"/>
            <a:ext cx="80962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效果验证层</a:t>
            </a:r>
            <a:endParaRPr/>
          </a:p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10258425" y="3667125"/>
            <a:ext cx="6953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六指标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 PDCA</a:t>
            </a:r>
            <a:endParaRPr/>
          </a:p>
        </p:txBody>
      </p:sp>
      <p:sp>
        <p:nvSpPr>
          <p:cNvPr id="151" name=""/>
          <p:cNvSpPr/>
          <p:nvPr/>
        </p:nvSpPr>
        <p:spPr>
          <a:xfrm rot="0" flipH="0" flipV="0">
            <a:off x="609600" y="4286250"/>
            <a:ext cx="10972800" cy="781050"/>
          </a:xfrm>
          <a:prstGeom prst="roundRect">
            <a:avLst>
              <a:gd name="adj" fmla="val 17073"/>
            </a:avLst>
          </a:prstGeom>
          <a:gradFill>
            <a:gsLst>
              <a:gs pos="0">
                <a:srgbClr val="0B2545"/>
              </a:gs>
              <a:gs pos="60000">
                <a:srgbClr val="123A63"/>
              </a:gs>
              <a:gs pos="100000">
                <a:srgbClr val="F59E0B"/>
              </a:gs>
            </a:gsLst>
            <a:lin ang="0" scaled="1"/>
          </a:gradFill>
          <a:ln/>
        </p:spPr>
        <p:txBody>
          <a:bodyPr/>
          <a:p/>
        </p:txBody>
      </p:sp>
      <p:pic>
        <p:nvPicPr>
          <p:cNvPr id="15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895350" y="4533900"/>
            <a:ext cx="285750" cy="285750"/>
          </a:xfrm>
          <a:prstGeom prst="rect">
            <a:avLst/>
          </a:prstGeom>
          <a:ln/>
        </p:spPr>
      </p:pic>
      <p:sp>
        <p:nvSpPr>
          <p:cNvPr id="153" name="" descr="{&quot;isTemplate&quot;:true,&quot;type&quot;:&quot;text&quot;}"/>
          <p:cNvSpPr txBox="1"/>
          <p:nvPr/>
        </p:nvSpPr>
        <p:spPr>
          <a:xfrm rot="0" flipH="0" flipV="0">
            <a:off x="1352550" y="4552950"/>
            <a:ext cx="26003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Source Han Sans SC"/>
                <a:ea typeface="Source Han Sans SC"/>
              </a:rPr>
              <a:t>底层不达标，则上层全部失效</a:t>
            </a:r>
            <a:endParaRPr/>
          </a:p>
        </p:txBody>
      </p:sp>
      <p:sp>
        <p:nvSpPr>
          <p:cNvPr id="154" name=""/>
          <p:cNvSpPr/>
          <p:nvPr/>
        </p:nvSpPr>
        <p:spPr>
          <a:xfrm rot="0" flipH="0" flipV="0">
            <a:off x="4124325" y="4514850"/>
            <a:ext cx="9525" cy="323850"/>
          </a:xfrm>
          <a:prstGeom prst="rect">
            <a:avLst/>
          </a:prstGeom>
          <a:solidFill>
            <a:srgbClr val="FFFFFF">
              <a:alpha val="30000"/>
            </a:srgbClr>
          </a:solidFill>
          <a:ln/>
        </p:spPr>
        <p:txBody>
          <a:bodyPr/>
          <a:p/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4305300" y="4552950"/>
            <a:ext cx="18764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DE68A"/>
                </a:solidFill>
                <a:latin typeface="Source Han Sans SC"/>
                <a:ea typeface="Source Han Sans SC"/>
              </a:rPr>
              <a:t>跳级执行</a:t>
            </a:r>
            <a:r>
              <a:rPr lang="en-US" sz="1575" b="1">
                <a:solidFill>
                  <a:srgbClr val="FDE68A"/>
                </a:solidFill>
                <a:latin typeface="Source Han Sans SC"/>
                <a:ea typeface="Source Han Sans SC"/>
              </a:rPr>
              <a:t> = </a:t>
            </a:r>
            <a:r>
              <a:rPr lang="zh-CN" sz="1575" b="1">
                <a:solidFill>
                  <a:srgbClr val="FDE68A"/>
                </a:solidFill>
                <a:latin typeface="Source Han Sans SC"/>
                <a:ea typeface="Source Han Sans SC"/>
              </a:rPr>
              <a:t>项目红线</a:t>
            </a:r>
            <a:endParaRPr/>
          </a:p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13 / 27</a:t>
            </a:r>
            <a:endParaRPr/>
          </a:p>
        </p:txBody>
      </p:sp>
    </p:spTree>
  </p:cSld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58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L4 与 L1：地基与身份&lt;/Text&gt;&#10;                &lt;Text style={{ fontSize: 15, color: '#64748B' }}&gt;先统一资产、再锚定身份——前两层决定后续一切投入是否成立&lt;/Text&gt;&#10;            &lt;/Box&gt;&#10;        &lt;/Box&gt;&#10;        &lt;Text style={{ fontSize: 13, color: '#94A3B8', letterSpacing: 2, marginTop: 10 }}&gt;五层详解 1/3&lt;/Text&gt;&#10;    &lt;/Box&gt;&#10;&#10;    &lt;Box style={{ flex: 1, flexDirection: 'row', gap: 20 }}&gt;&#10;        &lt;Box style={{ flex: 1.28, flexDirection: 'column', borderRadius: 16, border: '1px solid #E2E8F0', overflow: 'hidden', boxShadow: '0 4px 20px rgba(0,0,0,0.06)' }}&gt;&#10;            &lt;Box style={{ background: 'linear-gradient(135deg, #0B2545 0%, #0EA5E9 100%)', padding: '16px 24px', flexDirection: 'row', alignItems: 'center', justifyContent: 'space-between' }}&gt;&#10;                &lt;Box style={{ flexDirection: 'row', alignItems: 'center', gap: 12 }}&gt;&#10;                    &lt;Box style={{ width: 40, height: 30, borderRadius: 8, background: '#F59E0B', justifyContent: 'center', alignItems: 'center' }}&gt;&lt;Text style={{ fontSize: 16, fontWeight: 'bold', color: '#FFFFFF' }}&gt;L4&lt;/Text&gt;&lt;/Box&gt;&#10;                    &lt;Text style={{ fontSize: 21, fontWeight: 'bold', color: '#FFFFFF' }}&gt;资产统一层&lt;/Text&gt;&#10;                &lt;/Box&gt;&#10;                &lt;Text style={{ fontSize: 12, color: '#0B2545', fontWeight: 'bold', background: '#FDE68A', padding: '3px 10px', borderRadius: 8 }}&gt;优先级最高&lt;/Text&gt;&#10;            &lt;/Box&gt;&#10;            &lt;Box style={{ flex: 1, padding: '20px 24px', flexDirection: 'column', gap: 16 }}&gt;&#10;                &lt;Box style={{ flexDirection: 'column', gap: 6 }}&gt;&#10;                    &lt;Text style={{ fontSize: 13, color: '#94A3B8', letterSpacing: 1 }}&gt;核心任务&lt;/Text&gt;&#10;                    &lt;Text style={{ fontSize: 16, color: '#1E293B', lineHeight: 1.6 }}&gt;统一全网品牌信息，消除多平台信息冲突导致的“AI 认知分裂”。以营业执照为唯一标准，统一品牌实体信息、实体消歧、防幻觉机制，覆盖 &lt;span style={{ fontWeight: 'bold', color: '#0EA5E9' }}&gt;12 大核心渠道&lt;/span&gt;。&lt;/Text&gt;&#10;                &lt;/Box&gt;&#10;                &lt;Box style={{ borderRadius: 10, background: 'rgba(245,158,11,0.10)', border: '1px solid rgba(245,158,11,0.35)', padding: '12px 16px', flexDirection: 'column', gap: 4 }}&gt;&#10;                    &lt;Text style={{ fontSize: 13, color: '#B45309', letterSpacing: 1, fontWeight: 'bold' }}&gt;验收标准&lt;/Text&gt;&#10;                    &lt;Text style={{ fontSize: 15, color: '#7C2D12', lineHeight: 1.5 }}&gt;P0 / P1 级冲突清零；P2 / P3 级冲突不超过 2 项且已列入整改计划。&lt;/Text&gt;&#10;                &lt;/Box&gt;&#10;                &lt;Box style={{ marginTop: 'auto', flexDirection: 'row', alignItems: 'center', gap: 10 }}&gt;&#10;                    &lt;Text style={{ fontSize: 13, color: '#94A3B8' }}&gt;对应标准：&lt;/Text&gt;&#10;                    &lt;Box style={{ background: '#0B2545', borderRadius: 8, padding: '4px 12px' }}&gt;&lt;Text style={{ fontSize: 14, color: '#FFFFFF', fontWeight: 'bold' }}&gt;ISO/IEC 42001&lt;/Text&gt;&lt;/Box&gt;&#10;                    &lt;Box style={{ background: '#0EA5E9', borderRadius: 8, padding: '4px 12px' }}&gt;&lt;Text style={{ fontSize: 14, color: '#FFFFFF', fontWeight: 'bold' }}&gt;GB/T 45341&lt;/Text&gt;&lt;/Box&gt;&#10;                &lt;/Box&gt;&#10;            &lt;/Box&gt;&#10;        &lt;/Box&gt;&#10;&#10;        &lt;Box style={{ flex: 1, flexDirection: 'column', borderRadius: 16, border: '1px solid #E2E8F0', overflow: 'hidden', boxShadow: '0 4px 20px rgba(0,0,0,0.06)' }}&gt;&#10;            &lt;Box style={{ background: 'linear-gradient(135deg, #0D9488 0%, #0B2545 100%)', padding: '16px 24px', flexDirection: 'row', alignItems: 'center', gap: 12 }}&gt;&#10;                &lt;Box style={{ width: 40, height: 30, borderRadius: 8, background: '#0EA5E9', justifyContent: 'center', alignItems: 'center' }}&gt;&lt;Text style={{ fontSize: 16, fontWeight: 'bold', color: '#FFFFFF' }}&gt;L1&lt;/Text&gt;&lt;/Box&gt;&#10;                &lt;Text style={{ fontSize: 21, fontWeight: 'bold', color: '#FFFFFF' }}&gt;身份锚定层&lt;/Text&gt;&#10;            &lt;/Box&gt;&#10;            &lt;Box style={{ flex: 1, padding: '20px 24px', flexDirection: 'column', gap: 16 }}&gt;&#10;                &lt;Box style={{ flexDirection: 'column', gap: 6 }}&gt;&#10;                    &lt;Text style={{ fontSize: 13, color: '#94A3B8', letterSpacing: 1 }}&gt;核心任务&lt;/Text&gt;&#10;                    &lt;Text style={{ fontSize: 16, color: '#1E293B', lineHeight: 1.6 }}&gt;通过 &lt;span style={{ fontWeight: 'bold' }}&gt;Schema 结构化标记（JSON-LD）&lt;/span&gt;，以统一社会信用代码为唯一锚点，让大模型精准识别实体。官网部署 Organization、Product、FAQPage 等标记。&lt;/Text&gt;&#10;                &lt;/Box&gt;&#10;                &lt;Box style={{ borderRadius: 10, background: 'rgba(13,148,136,0.10)', border: '1px solid rgba(13,148,136,0.35)', padding: '12px 16px', flexDirection: 'column', gap: 4 }}&gt;&#10;                    &lt;Text style={{ fontSize: 13, color: '#0F766E', letterSpacing: 1, fontWeight: 'bold' }}&gt;验收标准&lt;/Text&gt;&#10;                    &lt;Text style={{ fontSize: 15, color: '#134E4A', lineHeight: 1.5 }}&gt;Schema 标记校验无错误，实体在主要 AI 平台的识别结果一致。&lt;/Text&gt;&#10;                &lt;/Box&gt;&#10;                &lt;Box style={{ marginTop: 'auto', flexDirection: 'row', alignItems: 'center', gap: 10 }}&gt;&#10;                    &lt;Text style={{ fontSize: 13, color: '#94A3B8' }}&gt;对应标准：&lt;/Text&gt;&#10;                    &lt;Box style={{ background: '#0D9488', borderRadius: 8, padding: '4px 12px' }}&gt;&lt;Text style={{ fontSize: 14, color: '#FFFFFF', fontWeight: 'bold' }}&gt;GB/T 45341&lt;/Text&gt;&lt;/Box&gt;&#10;                &lt;/Box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4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60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4029075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L4 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与</a:t>
            </a: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 L1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：地基与身份</a:t>
            </a:r>
            <a:endParaRPr/>
          </a:p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40290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先统一资产、再锚定身份——前两层决定后续一切投入是否成立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10696575" y="342900"/>
            <a:ext cx="8858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五层详解</a:t>
            </a:r>
            <a:r>
              <a:rPr lang="en-US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 1/3</a:t>
            </a:r>
            <a:endParaRPr/>
          </a:p>
        </p:txBody>
      </p:sp>
      <p:sp>
        <p:nvSpPr>
          <p:cNvPr id="164" name=""/>
          <p:cNvSpPr/>
          <p:nvPr/>
        </p:nvSpPr>
        <p:spPr>
          <a:xfrm rot="0" flipH="0" flipV="0">
            <a:off x="609600" y="1028700"/>
            <a:ext cx="6057900" cy="5276850"/>
          </a:xfrm>
          <a:prstGeom prst="roundRect">
            <a:avLst>
              <a:gd name="adj" fmla="val 2888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65" name=""/>
          <p:cNvSpPr/>
          <p:nvPr/>
        </p:nvSpPr>
        <p:spPr>
          <a:xfrm rot="0" flipH="0" flipV="0">
            <a:off x="609600" y="1028700"/>
            <a:ext cx="6057900" cy="590550"/>
          </a:xfrm>
          <a:custGeom>
            <a:pathLst>
              <a:path w="636" h="62">
                <a:moveTo>
                  <a:pt x="620" y="0"/>
                </a:moveTo>
                <a:cubicBezTo>
                  <a:pt x="629" y="0"/>
                  <a:pt x="636" y="7"/>
                  <a:pt x="636" y="16"/>
                </a:cubicBezTo>
                <a:lnTo>
                  <a:pt x="636" y="62"/>
                </a:lnTo>
                <a:lnTo>
                  <a:pt x="0" y="62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620" y="0"/>
                </a:lnTo>
                <a:close/>
              </a:path>
            </a:pathLst>
          </a:cu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66" name=""/>
          <p:cNvSpPr/>
          <p:nvPr/>
        </p:nvSpPr>
        <p:spPr>
          <a:xfrm rot="0" flipH="0" flipV="0">
            <a:off x="838200" y="1181100"/>
            <a:ext cx="381000" cy="285750"/>
          </a:xfrm>
          <a:prstGeom prst="roundRect">
            <a:avLst>
              <a:gd name="adj" fmla="val 26667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942975" y="1228725"/>
            <a:ext cx="1809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Source Han Sans SC"/>
                <a:ea typeface="Source Han Sans SC"/>
              </a:rPr>
              <a:t>L4</a:t>
            </a:r>
            <a:endParaRPr/>
          </a:p>
        </p:txBody>
      </p:sp>
      <p:sp>
        <p:nvSpPr>
          <p:cNvPr id="168" name="" descr="{&quot;isTemplate&quot;:true,&quot;type&quot;:&quot;text&quot;}"/>
          <p:cNvSpPr txBox="1"/>
          <p:nvPr/>
        </p:nvSpPr>
        <p:spPr>
          <a:xfrm rot="0" flipH="0" flipV="0">
            <a:off x="1333500" y="1200150"/>
            <a:ext cx="10001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Source Han Sans SC"/>
                <a:ea typeface="Source Han Sans SC"/>
              </a:rPr>
              <a:t>资产统一层</a:t>
            </a:r>
            <a:endParaRPr/>
          </a:p>
        </p:txBody>
      </p:sp>
      <p:sp>
        <p:nvSpPr>
          <p:cNvPr id="169" name=""/>
          <p:cNvSpPr/>
          <p:nvPr/>
        </p:nvSpPr>
        <p:spPr>
          <a:xfrm rot="0" flipH="0" flipV="0">
            <a:off x="5676900" y="1228725"/>
            <a:ext cx="762000" cy="200025"/>
          </a:xfrm>
          <a:custGeom>
            <a:pathLst>
              <a:path w="80" h="21">
                <a:moveTo>
                  <a:pt x="72" y="0"/>
                </a:moveTo>
                <a:cubicBezTo>
                  <a:pt x="77" y="0"/>
                  <a:pt x="80" y="4"/>
                  <a:pt x="80" y="8"/>
                </a:cubicBezTo>
                <a:cubicBezTo>
                  <a:pt x="81" y="11"/>
                  <a:pt x="80" y="14"/>
                  <a:pt x="79" y="17"/>
                </a:cubicBezTo>
                <a:cubicBezTo>
                  <a:pt x="77" y="20"/>
                  <a:pt x="75" y="21"/>
                  <a:pt x="72" y="21"/>
                </a:cubicBezTo>
                <a:lnTo>
                  <a:pt x="8" y="21"/>
                </a:lnTo>
                <a:cubicBezTo>
                  <a:pt x="4" y="21"/>
                  <a:pt x="0" y="17"/>
                  <a:pt x="0" y="13"/>
                </a:cubicBezTo>
                <a:cubicBezTo>
                  <a:pt x="-1" y="10"/>
                  <a:pt x="0" y="7"/>
                  <a:pt x="1" y="4"/>
                </a:cubicBezTo>
                <a:cubicBezTo>
                  <a:pt x="3" y="1"/>
                  <a:pt x="5" y="0"/>
                  <a:pt x="8" y="0"/>
                </a:cubicBezTo>
                <a:lnTo>
                  <a:pt x="72" y="0"/>
                </a:lnTo>
                <a:close/>
              </a:path>
            </a:pathLst>
          </a:custGeom>
          <a:solidFill>
            <a:srgbClr val="FDE68A"/>
          </a:solidFill>
          <a:ln/>
        </p:spPr>
        <p:txBody>
          <a:bodyPr/>
          <a:p/>
        </p:txBody>
      </p:sp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5676900" y="1228725"/>
            <a:ext cx="762000" cy="200025"/>
          </a:xfrm>
          <a:prstGeom prst="rect"/>
        </p:spPr>
        <p:txBody>
          <a:bodyPr wrap="none" lIns="71438" tIns="21431" rIns="71438" bIns="21431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B2545"/>
                </a:solidFill>
                <a:highlight>
                  <a:srgbClr val="FDE68A"/>
                </a:highlight>
                <a:latin typeface="Source Han Sans SC"/>
                <a:ea typeface="Source Han Sans SC"/>
              </a:rPr>
              <a:t>优先级最高</a:t>
            </a:r>
            <a:endParaRPr/>
          </a:p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838200" y="1809750"/>
            <a:ext cx="56007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94A3B8"/>
                </a:solidFill>
                <a:latin typeface="Source Han Sans SC"/>
                <a:ea typeface="Source Han Sans SC"/>
              </a:rPr>
              <a:t>核心任务</a:t>
            </a:r>
            <a:endParaRPr/>
          </a:p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838200" y="2019300"/>
            <a:ext cx="560070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统一全网品牌信息，消除多平台信息冲突导致的“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AI 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认知分裂”。以营业执照为唯一标准，统一品牌实体信息、实体消歧、防幻觉机制，覆盖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</a:t>
            </a:r>
            <a:r>
              <a:rPr lang="en-US" sz="1200" b="1">
                <a:solidFill>
                  <a:srgbClr val="0EA5E9"/>
                </a:solidFill>
                <a:latin typeface="Source Han Sans SC"/>
                <a:ea typeface="Source Han Sans SC"/>
              </a:rPr>
              <a:t>12 </a:t>
            </a:r>
            <a:r>
              <a:rPr lang="zh-CN" sz="1200" b="1">
                <a:solidFill>
                  <a:srgbClr val="0EA5E9"/>
                </a:solidFill>
                <a:latin typeface="Source Han Sans SC"/>
                <a:ea typeface="Source Han Sans SC"/>
              </a:rPr>
              <a:t>大核心渠道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。</a:t>
            </a:r>
            <a:endParaRPr/>
          </a:p>
        </p:txBody>
      </p:sp>
      <p:sp>
        <p:nvSpPr>
          <p:cNvPr id="173" name=""/>
          <p:cNvSpPr/>
          <p:nvPr/>
        </p:nvSpPr>
        <p:spPr>
          <a:xfrm rot="0" flipH="0" flipV="0">
            <a:off x="838200" y="2762250"/>
            <a:ext cx="5600700" cy="676275"/>
          </a:xfrm>
          <a:prstGeom prst="roundRect">
            <a:avLst>
              <a:gd name="adj" fmla="val 14085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990600" y="2876550"/>
            <a:ext cx="52959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B45309"/>
                </a:solidFill>
                <a:latin typeface="Source Han Sans SC"/>
                <a:ea typeface="Source Han Sans SC"/>
              </a:rPr>
              <a:t>验收标准</a:t>
            </a:r>
            <a:endParaRPr/>
          </a:p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990600" y="3067050"/>
            <a:ext cx="5295900" cy="2571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125">
                <a:solidFill>
                  <a:srgbClr val="7C2D12"/>
                </a:solidFill>
                <a:latin typeface="Source Han Sans SC"/>
                <a:ea typeface="Source Han Sans SC"/>
              </a:rPr>
              <a:t>P0 / P1 </a:t>
            </a:r>
            <a:r>
              <a:rPr lang="zh-CN" sz="1125">
                <a:solidFill>
                  <a:srgbClr val="7C2D12"/>
                </a:solidFill>
                <a:latin typeface="Source Han Sans SC"/>
                <a:ea typeface="Source Han Sans SC"/>
              </a:rPr>
              <a:t>级冲突清零；</a:t>
            </a:r>
            <a:r>
              <a:rPr lang="en-US" sz="1125">
                <a:solidFill>
                  <a:srgbClr val="7C2D12"/>
                </a:solidFill>
                <a:latin typeface="Source Han Sans SC"/>
                <a:ea typeface="Source Han Sans SC"/>
              </a:rPr>
              <a:t>P2 / P3 </a:t>
            </a:r>
            <a:r>
              <a:rPr lang="zh-CN" sz="1125">
                <a:solidFill>
                  <a:srgbClr val="7C2D12"/>
                </a:solidFill>
                <a:latin typeface="Source Han Sans SC"/>
                <a:ea typeface="Source Han Sans SC"/>
              </a:rPr>
              <a:t>级冲突不超过</a:t>
            </a:r>
            <a:r>
              <a:rPr lang="en-US" sz="1125">
                <a:solidFill>
                  <a:srgbClr val="7C2D12"/>
                </a:solidFill>
                <a:latin typeface="Source Han Sans SC"/>
                <a:ea typeface="Source Han Sans SC"/>
              </a:rPr>
              <a:t> 2 </a:t>
            </a:r>
            <a:r>
              <a:rPr lang="zh-CN" sz="1125">
                <a:solidFill>
                  <a:srgbClr val="7C2D12"/>
                </a:solidFill>
                <a:latin typeface="Source Han Sans SC"/>
                <a:ea typeface="Source Han Sans SC"/>
              </a:rPr>
              <a:t>项且已列入整改计划。</a:t>
            </a:r>
            <a:endParaRPr/>
          </a:p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838200" y="592455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对应标准：</a:t>
            </a:r>
            <a:endParaRPr/>
          </a:p>
        </p:txBody>
      </p:sp>
      <p:sp>
        <p:nvSpPr>
          <p:cNvPr id="177" name=""/>
          <p:cNvSpPr/>
          <p:nvPr/>
        </p:nvSpPr>
        <p:spPr>
          <a:xfrm rot="0" flipH="0" flipV="0">
            <a:off x="1552575" y="5876925"/>
            <a:ext cx="1190625" cy="238125"/>
          </a:xfrm>
          <a:prstGeom prst="roundRect">
            <a:avLst>
              <a:gd name="adj" fmla="val 32000"/>
            </a:avLst>
          </a:prstGeom>
          <a:solidFill>
            <a:srgbClr val="0B2545"/>
          </a:solidFill>
          <a:ln/>
        </p:spPr>
        <p:txBody>
          <a:bodyPr/>
          <a:p/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1666875" y="5915025"/>
            <a:ext cx="9620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Source Han Sans SC"/>
                <a:ea typeface="Source Han Sans SC"/>
              </a:rPr>
              <a:t>ISO/IEC 42001</a:t>
            </a:r>
            <a:endParaRPr/>
          </a:p>
        </p:txBody>
      </p:sp>
      <p:sp>
        <p:nvSpPr>
          <p:cNvPr id="179" name=""/>
          <p:cNvSpPr/>
          <p:nvPr/>
        </p:nvSpPr>
        <p:spPr>
          <a:xfrm rot="0" flipH="0" flipV="0">
            <a:off x="2838450" y="5876925"/>
            <a:ext cx="1019175" cy="238125"/>
          </a:xfrm>
          <a:prstGeom prst="roundRect">
            <a:avLst>
              <a:gd name="adj" fmla="val 32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2952750" y="5915025"/>
            <a:ext cx="790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Source Han Sans SC"/>
                <a:ea typeface="Source Han Sans SC"/>
              </a:rPr>
              <a:t>GB/T 45341</a:t>
            </a:r>
            <a:endParaRPr/>
          </a:p>
        </p:txBody>
      </p:sp>
      <p:sp>
        <p:nvSpPr>
          <p:cNvPr id="181" name=""/>
          <p:cNvSpPr/>
          <p:nvPr/>
        </p:nvSpPr>
        <p:spPr>
          <a:xfrm rot="0" flipH="0" flipV="0">
            <a:off x="6858000" y="1028700"/>
            <a:ext cx="4724400" cy="5276850"/>
          </a:xfrm>
          <a:prstGeom prst="roundRect">
            <a:avLst>
              <a:gd name="adj" fmla="val 3226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182" name=""/>
          <p:cNvSpPr/>
          <p:nvPr/>
        </p:nvSpPr>
        <p:spPr>
          <a:xfrm rot="0" flipH="0" flipV="0">
            <a:off x="6858000" y="1028700"/>
            <a:ext cx="4724400" cy="590550"/>
          </a:xfrm>
          <a:custGeom>
            <a:pathLst>
              <a:path w="496" h="62">
                <a:moveTo>
                  <a:pt x="480" y="0"/>
                </a:moveTo>
                <a:cubicBezTo>
                  <a:pt x="489" y="0"/>
                  <a:pt x="496" y="7"/>
                  <a:pt x="496" y="16"/>
                </a:cubicBezTo>
                <a:lnTo>
                  <a:pt x="496" y="62"/>
                </a:lnTo>
                <a:lnTo>
                  <a:pt x="0" y="62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480" y="0"/>
                </a:lnTo>
                <a:close/>
              </a:path>
            </a:pathLst>
          </a:custGeom>
          <a:gradFill>
            <a:gsLst>
              <a:gs pos="0">
                <a:srgbClr val="0D9488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183" name=""/>
          <p:cNvSpPr/>
          <p:nvPr/>
        </p:nvSpPr>
        <p:spPr>
          <a:xfrm rot="0" flipH="0" flipV="0">
            <a:off x="7086600" y="1181100"/>
            <a:ext cx="381000" cy="285750"/>
          </a:xfrm>
          <a:prstGeom prst="roundRect">
            <a:avLst>
              <a:gd name="adj" fmla="val 26667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7191375" y="1228725"/>
            <a:ext cx="1809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Source Han Sans SC"/>
                <a:ea typeface="Source Han Sans SC"/>
              </a:rPr>
              <a:t>L1</a:t>
            </a:r>
            <a:endParaRPr/>
          </a:p>
        </p:txBody>
      </p:sp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7581900" y="1200150"/>
            <a:ext cx="10001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Source Han Sans SC"/>
                <a:ea typeface="Source Han Sans SC"/>
              </a:rPr>
              <a:t>身份锚定层</a:t>
            </a:r>
            <a:endParaRPr/>
          </a:p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7086600" y="1809750"/>
            <a:ext cx="42672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94A3B8"/>
                </a:solidFill>
                <a:latin typeface="Source Han Sans SC"/>
                <a:ea typeface="Source Han Sans SC"/>
              </a:rPr>
              <a:t>核心任务</a:t>
            </a:r>
            <a:endParaRPr/>
          </a:p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7086600" y="2019300"/>
            <a:ext cx="4267200" cy="885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通过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</a:t>
            </a:r>
            <a:r>
              <a:rPr lang="en-US" sz="1200" b="1">
                <a:solidFill>
                  <a:srgbClr val="1E293B"/>
                </a:solidFill>
                <a:latin typeface="Source Han Sans SC"/>
                <a:ea typeface="Source Han Sans SC"/>
              </a:rPr>
              <a:t>Schema </a:t>
            </a:r>
            <a:r>
              <a:rPr lang="zh-CN" sz="1200" b="1">
                <a:solidFill>
                  <a:srgbClr val="1E293B"/>
                </a:solidFill>
                <a:latin typeface="Source Han Sans SC"/>
                <a:ea typeface="Source Han Sans SC"/>
              </a:rPr>
              <a:t>结构化标记（</a:t>
            </a:r>
            <a:r>
              <a:rPr lang="en-US" sz="1200" b="1">
                <a:solidFill>
                  <a:srgbClr val="1E293B"/>
                </a:solidFill>
                <a:latin typeface="Source Han Sans SC"/>
                <a:ea typeface="Source Han Sans SC"/>
              </a:rPr>
              <a:t>JSON-LD</a:t>
            </a:r>
            <a:r>
              <a:rPr lang="zh-CN" sz="1200" b="1">
                <a:solidFill>
                  <a:srgbClr val="1E293B"/>
                </a:solidFill>
                <a:latin typeface="Source Han Sans SC"/>
                <a:ea typeface="Source Han Sans SC"/>
              </a:rPr>
              <a:t>）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，以统一社会信用代码为唯一锚点，让大模型精准识别实体。官网部署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Organization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、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Product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、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FAQPage 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等标记。</a:t>
            </a:r>
            <a:endParaRPr/>
          </a:p>
        </p:txBody>
      </p:sp>
      <p:sp>
        <p:nvSpPr>
          <p:cNvPr id="188" name=""/>
          <p:cNvSpPr/>
          <p:nvPr/>
        </p:nvSpPr>
        <p:spPr>
          <a:xfrm rot="0" flipH="0" flipV="0">
            <a:off x="7086600" y="3057525"/>
            <a:ext cx="4267200" cy="933450"/>
          </a:xfrm>
          <a:prstGeom prst="roundRect">
            <a:avLst>
              <a:gd name="adj" fmla="val 10204"/>
            </a:avLst>
          </a:prstGeom>
          <a:solidFill>
            <a:srgbClr val="0D9488">
              <a:alpha val="10000"/>
            </a:srgbClr>
          </a:solidFill>
          <a:ln w="12700">
            <a:solidFill>
              <a:srgbClr val="0D9488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9" name="" descr="{&quot;isTemplate&quot;:true,&quot;type&quot;:&quot;text&quot;}"/>
          <p:cNvSpPr txBox="1"/>
          <p:nvPr/>
        </p:nvSpPr>
        <p:spPr>
          <a:xfrm rot="0" flipH="0" flipV="0">
            <a:off x="7239000" y="3171825"/>
            <a:ext cx="39624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0F766E"/>
                </a:solidFill>
                <a:latin typeface="Source Han Sans SC"/>
                <a:ea typeface="Source Han Sans SC"/>
              </a:rPr>
              <a:t>验收标准</a:t>
            </a:r>
            <a:endParaRPr/>
          </a:p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7239000" y="3362325"/>
            <a:ext cx="396240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125">
                <a:solidFill>
                  <a:srgbClr val="134E4A"/>
                </a:solidFill>
                <a:latin typeface="Source Han Sans SC"/>
                <a:ea typeface="Source Han Sans SC"/>
              </a:rPr>
              <a:t>Schema </a:t>
            </a:r>
            <a:r>
              <a:rPr lang="zh-CN" sz="1125">
                <a:solidFill>
                  <a:srgbClr val="134E4A"/>
                </a:solidFill>
                <a:latin typeface="Source Han Sans SC"/>
                <a:ea typeface="Source Han Sans SC"/>
              </a:rPr>
              <a:t>标记校验无错误，实体在主要</a:t>
            </a:r>
            <a:r>
              <a:rPr lang="en-US" sz="1125">
                <a:solidFill>
                  <a:srgbClr val="134E4A"/>
                </a:solidFill>
                <a:latin typeface="Source Han Sans SC"/>
                <a:ea typeface="Source Han Sans SC"/>
              </a:rPr>
              <a:t> AI </a:t>
            </a:r>
            <a:r>
              <a:rPr lang="zh-CN" sz="1125">
                <a:solidFill>
                  <a:srgbClr val="134E4A"/>
                </a:solidFill>
                <a:latin typeface="Source Han Sans SC"/>
                <a:ea typeface="Source Han Sans SC"/>
              </a:rPr>
              <a:t>平台的识别结果一致。</a:t>
            </a:r>
            <a:endParaRPr/>
          </a:p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7086600" y="592455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对应标准：</a:t>
            </a:r>
            <a:endParaRPr/>
          </a:p>
        </p:txBody>
      </p:sp>
      <p:sp>
        <p:nvSpPr>
          <p:cNvPr id="192" name=""/>
          <p:cNvSpPr/>
          <p:nvPr/>
        </p:nvSpPr>
        <p:spPr>
          <a:xfrm rot="0" flipH="0" flipV="0">
            <a:off x="7800975" y="5876925"/>
            <a:ext cx="1019175" cy="238125"/>
          </a:xfrm>
          <a:prstGeom prst="roundRect">
            <a:avLst>
              <a:gd name="adj" fmla="val 32000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193" name="" descr="{&quot;isTemplate&quot;:true,&quot;type&quot;:&quot;text&quot;}"/>
          <p:cNvSpPr txBox="1"/>
          <p:nvPr/>
        </p:nvSpPr>
        <p:spPr>
          <a:xfrm rot="0" flipH="0" flipV="0">
            <a:off x="7915275" y="5915025"/>
            <a:ext cx="790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Source Han Sans SC"/>
                <a:ea typeface="Source Han Sans SC"/>
              </a:rPr>
              <a:t>GB/T 45341</a:t>
            </a:r>
            <a:endParaRPr/>
          </a:p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14 / 27</a:t>
            </a:r>
            <a:endParaRPr/>
          </a:p>
        </p:txBody>
      </p:sp>
    </p:spTree>
  </p:cSld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96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L2 与 L3：场景与证据&lt;/Text&gt;&#10;                &lt;Text style={{ fontSize: 15, color: '#64748B' }}&gt;让 AI 匹配用户场景，并提供可交叉验证的证据链&lt;/Text&gt;&#10;            &lt;/Box&gt;&#10;        &lt;/Box&gt;&#10;        &lt;Text style={{ fontSize: 13, color: '#94A3B8', letterSpacing: 2, marginTop: 10 }}&gt;五层详解 2/3&lt;/Text&gt;&#10;    &lt;/Box&gt;&#10;&#10;    &lt;Box style={{ flex: 1, flexDirection: 'row', gap: 20 }}&gt;&#10;        &lt;Box style={{ flex: 1.12, flexDirection: 'column', borderRadius: 16, border: '1px solid #E2E8F0', overflow: 'hidden', boxShadow: '0 4px 20px rgba(0,0,0,0.06)' }}&gt;&#10;            &lt;Box style={{ background: 'linear-gradient(135deg, #0B2545 0%, #0EA5E9 100%)', padding: '16px 24px', flexDirection: 'row', alignItems: 'center', gap: 12 }}&gt;&#10;                &lt;Box style={{ width: 40, height: 30, borderRadius: 8, background: '#FFFFFF', justifyContent: 'center', alignItems: 'center' }}&gt;&lt;Text style={{ fontSize: 16, fontWeight: 'bold', color: '#0EA5E9' }}&gt;L2&lt;/Text&gt;&lt;/Box&gt;&#10;                &lt;Text style={{ fontSize: 21, fontWeight: 'bold', color: '#FFFFFF' }}&gt;场景匹配层&lt;/Text&gt;&#10;            &lt;/Box&gt;&#10;            &lt;Box style={{ flex: 1, padding: '20px 24px', flexDirection: 'column', gap: 16 }}&gt;&#10;                &lt;Box style={{ flexDirection: 'column', gap: 6 }}&gt;&#10;                    &lt;Text style={{ fontSize: 13, color: '#94A3B8', letterSpacing: 1 }}&gt;核心任务&lt;/Text&gt;&#10;                    &lt;Text style={{ fontSize: 16, color: '#1E293B', lineHeight: 1.6 }}&gt;搭建场景化 FAQ 知识库，覆盖用户从认知、对比到选型、运维的全决策链路，单行业不少于 &lt;span style={{ fontWeight: 'bold', color: '#0EA5E9' }}&gt;30 条&lt;/span&gt; 核心 FAQ。&lt;/Text&gt;&#10;                &lt;/Box&gt;&#10;                &lt;Box style={{ flexDirection: 'column', gap: 8 }}&gt;&#10;                    &lt;Text style={{ fontSize: 13, color: '#94A3B8', letterSpacing: 1 }}&gt;FAQ 四段式结构&lt;/Text&gt;&#10;                    &lt;Box style={{ flexDirection: 'row', flexWrap: 'wrap', gap: 8 }}&gt;&#10;                        &lt;Box style={{ background: '#E0F2FE', borderRadius: 8, padding: '6px 12px' }}&gt;&lt;Text style={{ fontSize: 14, color: '#0369A1', fontWeight: 'bold' }}&gt;问题场景&lt;/Text&gt;&lt;/Box&gt;&#10;                        &lt;Box style={{ background: '#E0F2FE', borderRadius: 8, padding: '6px 12px' }}&gt;&lt;Text style={{ fontSize: 14, color: '#0369A1', fontWeight: 'bold' }}&gt;解决方案&lt;/Text&gt;&lt;/Box&gt;&#10;                        &lt;Box style={{ background: '#E0F2FE', borderRadius: 8, padding: '6px 12px' }}&gt;&lt;Text style={{ fontSize: 14, color: '#0369A1', fontWeight: 'bold' }}&gt;能力匹配&lt;/Text&gt;&lt;/Box&gt;&#10;                        &lt;Box style={{ background: '#E0F2FE', borderRadius: 8, padding: '6px 12px' }}&gt;&lt;Text style={{ fontSize: 14, color: '#0369A1', fontWeight: 'bold' }}&gt;验证依据&lt;/Text&gt;&lt;/Box&gt;&#10;                    &lt;/Box&gt;&#10;                &lt;/Box&gt;&#10;                &lt;Box style={{ borderRadius: 10, background: 'rgba(14,165,233,0.08)', border: '1px solid rgba(14,165,233,0.30)', padding: '12px 16px', flexDirection: 'column', gap: 4 }}&gt;&#10;                    &lt;Text style={{ fontSize: 13, color: '#0369A1', letterSpacing: 1, fontWeight: 'bold' }}&gt;验收标准&lt;/Text&gt;&#10;                    &lt;Text style={{ fontSize: 15, color: '#0C4A6E', lineHeight: 1.5 }}&gt;四段式结构完整，覆盖六个决策阶段：认知→评估→对比→选型→迁移→运维。&lt;/Text&gt;&#10;                &lt;/Box&gt;&#10;                &lt;Box style={{ marginTop: 'auto', flexDirection: 'row', alignItems: 'center', gap: 10 }}&gt;&#10;                    &lt;Text style={{ fontSize: 13, color: '#94A3B8' }}&gt;对应标准：&lt;/Text&gt;&#10;                    &lt;Box style={{ background: '#0EA5E9', borderRadius: 8, padding: '4px 12px' }}&gt;&lt;Text style={{ fontSize: 14, color: '#FFFFFF', fontWeight: 'bold' }}&gt;GB/T 45341&lt;/Text&gt;&lt;/Box&gt;&#10;                &lt;/Box&gt;&#10;            &lt;/Box&gt;&#10;        &lt;/Box&gt;&#10;&#10;        &lt;Box style={{ flex: 1.15, flexDirection: 'column', borderRadius: 16, border: '1px solid #E2E8F0', overflow: 'hidden', boxShadow: '0 4px 20px rgba(0,0,0,0.06)' }}&gt;&#10;            &lt;Box style={{ background: 'linear-gradient(135deg, #0D9488 0%, #0B2545 100%)', padding: '16px 24px', flexDirection: 'row', alignItems: 'center', gap: 12 }}&gt;&#10;                &lt;Box style={{ width: 40, height: 30, borderRadius: 8, background: '#FFFFFF', justifyContent: 'center', alignItems: 'center' }}&gt;&lt;Text style={{ fontSize: 16, fontWeight: 'bold', color: '#0D9488' }}&gt;L3&lt;/Text&gt;&lt;/Box&gt;&#10;                &lt;Text style={{ fontSize: 21, fontWeight: 'bold', color: '#FFFFFF' }}&gt;证据采信层&lt;/Text&gt;&#10;            &lt;/Box&gt;&#10;            &lt;Box style={{ flex: 1, padding: '18px 24px', flexDirection: 'column', gap: 14 }}&gt;&#10;                &lt;Box style={{ flexDirection: 'column', gap: 6 }}&gt;&#10;                    &lt;Text style={{ fontSize: 13, color: '#94A3B8', letterSpacing: 1 }}&gt;核心任务&lt;/Text&gt;&#10;                    &lt;Text style={{ fontSize: 16, color: '#1E293B', lineHeight: 1.55 }}&gt;构建 &lt;span style={{ fontWeight: 'bold' }}&gt;T1–T4 四级信源体系&lt;/span&gt;，为 AI 检索采信提供可交叉验证的证据链。&lt;/Text&gt;&#10;                &lt;/Box&gt;&#10;                &lt;Box style={{ flex: 1, flexDirection: 'column', gap: 8, justifyContent: 'center' }}&gt;&#10;                    &lt;Box style={{ flexDirection: 'row', alignItems: 'center', gap: 12 }}&gt;&#10;                        &lt;Box style={{ width: 44, height: 34, borderRadius: 8, background: '#0B2545', justifyContent: 'center', alignItems: 'center' }}&gt;&lt;Text style={{ fontSize: 15, fontWeight: 'bold', color: '#FFFFFF' }}&gt;T1&lt;/Text&gt;&lt;/Box&gt;&#10;                        &lt;Box style={{ flex: 1, borderRadius: 8, background: 'rgba(11,37,69,0.06)', border: '1px solid rgba(11,37,69,0.18)', padding: '8px 12px' }}&gt;&#10;                            &lt;Text style={{ fontSize: 14, color: '#0B2545', fontWeight: 'bold', lineHeight: 1.4 }}&gt;国家级信源（权重最高）：国家标准 · 政府官网 · 统一社会信用代码 · 营业执照 · 头部客户公开背书&lt;/Text&gt;&#10;                        &lt;/Box&gt;&#10;                    &lt;/Box&gt;&#10;                    &lt;Box style={{ flexDirection: 'row', alignItems: 'center', gap: 12, opacity: 0.85 }}&gt;&#10;                        &lt;Box style={{ width: 44, height: 30, borderRadius: 8, background: '#0D9488', justifyContent: 'center', alignItems: 'center' }}&gt;&lt;Text style={{ fontSize: 14, fontWeight: 'bold', color: '#FFFFFF' }}&gt;T2&lt;/Text&gt;&lt;/Box&gt;&#10;                        &lt;Box style={{ flex: 1, height: 30, borderRadius: 8, background: '#F1F5F9' }} /&gt;&#10;                    &lt;/Box&gt;&#10;                    &lt;Box style={{ flexDirection: 'row', alignItems: 'center', gap: 12, opacity: 0.7 }}&gt;&#10;                        &lt;Box style={{ width: 44, height: 26, borderRadius: 8, background: '#0EA5E9', justifyContent: 'center', alignItems: 'center' }}&gt;&lt;Text style={{ fontSize: 13, fontWeight: 'bold', color: '#FFFFFF' }}&gt;T3&lt;/Text&gt;&lt;/Box&gt;&#10;                        &lt;Box style={{ flex: 1, height: 26, borderRadius: 8, background: '#F1F5F9' }} /&gt;&#10;                    &lt;/Box&gt;&#10;                    &lt;Box style={{ flexDirection: 'row', alignItems: 'center', gap: 12, opacity: 0.55 }}&gt;&#10;                        &lt;Box style={{ width: 44, height: 22, borderRadius: 8, background: '#7DD3FC', justifyContent: 'center', alignItems: 'center' }}&gt;&lt;Text style={{ fontSize: 12, fontWeight: 'bold', color: '#0B2545' }}&gt;T4&lt;/Text&gt;&lt;/Box&gt;&#10;                        &lt;Box style={{ flex: 1, height: 22, borderRadius: 8, background: '#F1F5F9' }} /&gt;&#10;                    &lt;/Box&gt;&#10;                    &lt;Text style={{ fontSize: 12, color: '#94A3B8', textAlign: 'right' }}&gt;信源权重自 T1 向 T4 递减&lt;/Text&gt;&#10;                &lt;/Box&gt;&#10;                &lt;Box style={{ borderRadius: 10, background: 'rgba(13,148,136,0.10)', border: '1px solid rgba(13,148,136,0.35)', padding: '12px 16px', flexDirection: 'column', gap: 4 }}&gt;&#10;                    &lt;Text style={{ fontSize: 13, color: '#0F766E', letterSpacing: 1, fontWeight: 'bold' }}&gt;验收标准&lt;/Text&gt;&#10;                    &lt;Text style={{ fontSize: 15, color: '#134E4A', lineHeight: 1.5 }}&gt;T1 / T2 级信源可验证、无虚假信源；品牌知识图谱节点 ≥50、关联边 ≥120。&lt;/Text&gt;&#10;                &lt;/Box&gt;&#10;                &lt;Box style={{ flexDirection: 'row', alignItems: 'center', gap: 10 }}&gt;&#10;                    &lt;Text style={{ fontSize: 13, color: '#94A3B8' }}&gt;对应标准：&lt;/Text&gt;&#10;                    &lt;Box style={{ background: '#0D9488', borderRadius: 8, padding: '4px 12px' }}&gt;&lt;Text style={{ fontSize: 14, color: '#FFFFFF', fontWeight: 'bold' }}&gt;GB/T 45988&lt;/Text&gt;&lt;/Box&gt;&#10;                &lt;/Box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5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98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199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321945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L2 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与</a:t>
            </a: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 L3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：场景与证据</a:t>
            </a:r>
            <a:endParaRPr/>
          </a:p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32194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让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AI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匹配用户场景，并提供可交叉验证的证据链</a:t>
            </a:r>
            <a:endParaRPr/>
          </a:p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10696575" y="342900"/>
            <a:ext cx="8858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五层详解</a:t>
            </a:r>
            <a:r>
              <a:rPr lang="en-US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 2/3</a:t>
            </a:r>
            <a:endParaRPr/>
          </a:p>
        </p:txBody>
      </p:sp>
      <p:sp>
        <p:nvSpPr>
          <p:cNvPr id="202" name=""/>
          <p:cNvSpPr/>
          <p:nvPr/>
        </p:nvSpPr>
        <p:spPr>
          <a:xfrm rot="0" flipH="0" flipV="0">
            <a:off x="609600" y="1028700"/>
            <a:ext cx="5324475" cy="5276850"/>
          </a:xfrm>
          <a:prstGeom prst="roundRect">
            <a:avLst>
              <a:gd name="adj" fmla="val 2888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203" name=""/>
          <p:cNvSpPr/>
          <p:nvPr/>
        </p:nvSpPr>
        <p:spPr>
          <a:xfrm rot="0" flipH="0" flipV="0">
            <a:off x="609600" y="1028700"/>
            <a:ext cx="5324475" cy="590550"/>
          </a:xfrm>
          <a:custGeom>
            <a:pathLst>
              <a:path w="559" h="62">
                <a:moveTo>
                  <a:pt x="543" y="0"/>
                </a:moveTo>
                <a:cubicBezTo>
                  <a:pt x="552" y="0"/>
                  <a:pt x="559" y="7"/>
                  <a:pt x="559" y="16"/>
                </a:cubicBezTo>
                <a:lnTo>
                  <a:pt x="559" y="62"/>
                </a:lnTo>
                <a:lnTo>
                  <a:pt x="0" y="62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543" y="0"/>
                </a:lnTo>
                <a:close/>
              </a:path>
            </a:pathLst>
          </a:cu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04" name=""/>
          <p:cNvSpPr/>
          <p:nvPr/>
        </p:nvSpPr>
        <p:spPr>
          <a:xfrm rot="0" flipH="0" flipV="0">
            <a:off x="838200" y="1181100"/>
            <a:ext cx="381000" cy="285750"/>
          </a:xfrm>
          <a:prstGeom prst="roundRect">
            <a:avLst>
              <a:gd name="adj" fmla="val 26667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942975" y="1228725"/>
            <a:ext cx="1809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A5E9"/>
                </a:solidFill>
                <a:latin typeface="Source Han Sans SC"/>
                <a:ea typeface="Source Han Sans SC"/>
              </a:rPr>
              <a:t>L2</a:t>
            </a:r>
            <a:endParaRPr/>
          </a:p>
        </p:txBody>
      </p:sp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1333500" y="1200150"/>
            <a:ext cx="10001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Source Han Sans SC"/>
                <a:ea typeface="Source Han Sans SC"/>
              </a:rPr>
              <a:t>场景匹配层</a:t>
            </a:r>
            <a:endParaRPr/>
          </a:p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838200" y="1809750"/>
            <a:ext cx="48672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94A3B8"/>
                </a:solidFill>
                <a:latin typeface="Source Han Sans SC"/>
                <a:ea typeface="Source Han Sans SC"/>
              </a:rPr>
              <a:t>核心任务</a:t>
            </a:r>
            <a:endParaRPr/>
          </a:p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838200" y="2019300"/>
            <a:ext cx="4867275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搭建场景化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FAQ 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知识库，覆盖用户从认知、对比到选型、运维的全决策链路，单行业不少于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</a:t>
            </a:r>
            <a:r>
              <a:rPr lang="en-US" sz="1200" b="1">
                <a:solidFill>
                  <a:srgbClr val="0EA5E9"/>
                </a:solidFill>
                <a:latin typeface="Source Han Sans SC"/>
                <a:ea typeface="Source Han Sans SC"/>
              </a:rPr>
              <a:t>30 </a:t>
            </a:r>
            <a:r>
              <a:rPr lang="zh-CN" sz="1200" b="1">
                <a:solidFill>
                  <a:srgbClr val="0EA5E9"/>
                </a:solidFill>
                <a:latin typeface="Source Han Sans SC"/>
                <a:ea typeface="Source Han Sans SC"/>
              </a:rPr>
              <a:t>条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核心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FAQ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。</a:t>
            </a:r>
            <a:endParaRPr/>
          </a:p>
        </p:txBody>
      </p:sp>
      <p:sp>
        <p:nvSpPr>
          <p:cNvPr id="209" name="" descr="{&quot;isTemplate&quot;:true,&quot;type&quot;:&quot;text&quot;}"/>
          <p:cNvSpPr txBox="1"/>
          <p:nvPr/>
        </p:nvSpPr>
        <p:spPr>
          <a:xfrm rot="0" flipH="0" flipV="0">
            <a:off x="838200" y="2762250"/>
            <a:ext cx="48672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spc="75">
                <a:solidFill>
                  <a:srgbClr val="94A3B8"/>
                </a:solidFill>
                <a:latin typeface="Source Han Sans SC"/>
                <a:ea typeface="Source Han Sans SC"/>
              </a:rPr>
              <a:t>FAQ </a:t>
            </a:r>
            <a:r>
              <a:rPr lang="zh-CN" sz="975" spc="75">
                <a:solidFill>
                  <a:srgbClr val="94A3B8"/>
                </a:solidFill>
                <a:latin typeface="Source Han Sans SC"/>
                <a:ea typeface="Source Han Sans SC"/>
              </a:rPr>
              <a:t>四段式结构</a:t>
            </a:r>
            <a:endParaRPr/>
          </a:p>
        </p:txBody>
      </p:sp>
      <p:sp>
        <p:nvSpPr>
          <p:cNvPr id="210" name=""/>
          <p:cNvSpPr/>
          <p:nvPr/>
        </p:nvSpPr>
        <p:spPr>
          <a:xfrm rot="0" flipH="0" flipV="0">
            <a:off x="838200" y="2990850"/>
            <a:ext cx="762000" cy="276225"/>
          </a:xfrm>
          <a:prstGeom prst="roundRect">
            <a:avLst>
              <a:gd name="adj" fmla="val 27586"/>
            </a:avLst>
          </a:prstGeom>
          <a:solidFill>
            <a:srgbClr val="E0F2FE"/>
          </a:solidFill>
          <a:ln/>
        </p:spPr>
        <p:txBody>
          <a:bodyPr/>
          <a:p/>
        </p:txBody>
      </p:sp>
      <p:sp>
        <p:nvSpPr>
          <p:cNvPr id="211" name="" descr="{&quot;isTemplate&quot;:true,&quot;type&quot;:&quot;text&quot;}"/>
          <p:cNvSpPr txBox="1"/>
          <p:nvPr/>
        </p:nvSpPr>
        <p:spPr>
          <a:xfrm rot="0" flipH="0" flipV="0">
            <a:off x="952500" y="30480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369A1"/>
                </a:solidFill>
                <a:latin typeface="Source Han Sans SC"/>
                <a:ea typeface="Source Han Sans SC"/>
              </a:rPr>
              <a:t>问题场景</a:t>
            </a:r>
            <a:endParaRPr/>
          </a:p>
        </p:txBody>
      </p:sp>
      <p:sp>
        <p:nvSpPr>
          <p:cNvPr id="212" name=""/>
          <p:cNvSpPr/>
          <p:nvPr/>
        </p:nvSpPr>
        <p:spPr>
          <a:xfrm rot="0" flipH="0" flipV="0">
            <a:off x="1676400" y="2990850"/>
            <a:ext cx="762000" cy="276225"/>
          </a:xfrm>
          <a:prstGeom prst="roundRect">
            <a:avLst>
              <a:gd name="adj" fmla="val 27586"/>
            </a:avLst>
          </a:prstGeom>
          <a:solidFill>
            <a:srgbClr val="E0F2FE"/>
          </a:solidFill>
          <a:ln/>
        </p:spPr>
        <p:txBody>
          <a:bodyPr/>
          <a:p/>
        </p:txBody>
      </p:sp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1790700" y="30480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369A1"/>
                </a:solidFill>
                <a:latin typeface="Source Han Sans SC"/>
                <a:ea typeface="Source Han Sans SC"/>
              </a:rPr>
              <a:t>解决方案</a:t>
            </a:r>
            <a:endParaRPr/>
          </a:p>
        </p:txBody>
      </p:sp>
      <p:sp>
        <p:nvSpPr>
          <p:cNvPr id="214" name=""/>
          <p:cNvSpPr/>
          <p:nvPr/>
        </p:nvSpPr>
        <p:spPr>
          <a:xfrm rot="0" flipH="0" flipV="0">
            <a:off x="2514600" y="2990850"/>
            <a:ext cx="762000" cy="276225"/>
          </a:xfrm>
          <a:prstGeom prst="roundRect">
            <a:avLst>
              <a:gd name="adj" fmla="val 27586"/>
            </a:avLst>
          </a:prstGeom>
          <a:solidFill>
            <a:srgbClr val="E0F2FE"/>
          </a:solidFill>
          <a:ln/>
        </p:spPr>
        <p:txBody>
          <a:bodyPr/>
          <a:p/>
        </p:txBody>
      </p:sp>
      <p:sp>
        <p:nvSpPr>
          <p:cNvPr id="215" name="" descr="{&quot;isTemplate&quot;:true,&quot;type&quot;:&quot;text&quot;}"/>
          <p:cNvSpPr txBox="1"/>
          <p:nvPr/>
        </p:nvSpPr>
        <p:spPr>
          <a:xfrm rot="0" flipH="0" flipV="0">
            <a:off x="2628900" y="30480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369A1"/>
                </a:solidFill>
                <a:latin typeface="Source Han Sans SC"/>
                <a:ea typeface="Source Han Sans SC"/>
              </a:rPr>
              <a:t>能力匹配</a:t>
            </a:r>
            <a:endParaRPr/>
          </a:p>
        </p:txBody>
      </p:sp>
      <p:sp>
        <p:nvSpPr>
          <p:cNvPr id="216" name=""/>
          <p:cNvSpPr/>
          <p:nvPr/>
        </p:nvSpPr>
        <p:spPr>
          <a:xfrm rot="0" flipH="0" flipV="0">
            <a:off x="3352800" y="2990850"/>
            <a:ext cx="762000" cy="276225"/>
          </a:xfrm>
          <a:prstGeom prst="roundRect">
            <a:avLst>
              <a:gd name="adj" fmla="val 27586"/>
            </a:avLst>
          </a:prstGeom>
          <a:solidFill>
            <a:srgbClr val="E0F2FE"/>
          </a:solidFill>
          <a:ln/>
        </p:spPr>
        <p:txBody>
          <a:bodyPr/>
          <a:p/>
        </p:txBody>
      </p:sp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3467100" y="3048000"/>
            <a:ext cx="5334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369A1"/>
                </a:solidFill>
                <a:latin typeface="Source Han Sans SC"/>
                <a:ea typeface="Source Han Sans SC"/>
              </a:rPr>
              <a:t>验证依据</a:t>
            </a:r>
            <a:endParaRPr/>
          </a:p>
        </p:txBody>
      </p:sp>
      <p:sp>
        <p:nvSpPr>
          <p:cNvPr id="218" name=""/>
          <p:cNvSpPr/>
          <p:nvPr/>
        </p:nvSpPr>
        <p:spPr>
          <a:xfrm rot="0" flipH="0" flipV="0">
            <a:off x="838200" y="3419475"/>
            <a:ext cx="4867275" cy="933450"/>
          </a:xfrm>
          <a:prstGeom prst="roundRect">
            <a:avLst>
              <a:gd name="adj" fmla="val 10204"/>
            </a:avLst>
          </a:prstGeom>
          <a:solidFill>
            <a:srgbClr val="0EA5E9">
              <a:alpha val="8000"/>
            </a:srgbClr>
          </a:solidFill>
          <a:ln w="12700">
            <a:solidFill>
              <a:srgbClr val="0EA5E9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9" name="" descr="{&quot;isTemplate&quot;:true,&quot;type&quot;:&quot;text&quot;}"/>
          <p:cNvSpPr txBox="1"/>
          <p:nvPr/>
        </p:nvSpPr>
        <p:spPr>
          <a:xfrm rot="0" flipH="0" flipV="0">
            <a:off x="990600" y="3533775"/>
            <a:ext cx="4562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0369A1"/>
                </a:solidFill>
                <a:latin typeface="Source Han Sans SC"/>
                <a:ea typeface="Source Han Sans SC"/>
              </a:rPr>
              <a:t>验收标准</a:t>
            </a:r>
            <a:endParaRPr/>
          </a:p>
        </p:txBody>
      </p:sp>
      <p:sp>
        <p:nvSpPr>
          <p:cNvPr id="220" name="" descr="{&quot;isTemplate&quot;:true,&quot;type&quot;:&quot;text&quot;}"/>
          <p:cNvSpPr txBox="1"/>
          <p:nvPr/>
        </p:nvSpPr>
        <p:spPr>
          <a:xfrm rot="0" flipH="0" flipV="0">
            <a:off x="990600" y="3724275"/>
            <a:ext cx="456247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125">
                <a:solidFill>
                  <a:srgbClr val="0C4A6E"/>
                </a:solidFill>
                <a:latin typeface="Source Han Sans SC"/>
                <a:ea typeface="Source Han Sans SC"/>
              </a:rPr>
              <a:t>四段式结构完整，覆盖六个决策阶段：认知→评估→对比→选型→迁移→运维。</a:t>
            </a:r>
            <a:endParaRPr/>
          </a:p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838200" y="592455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对应标准：</a:t>
            </a:r>
            <a:endParaRPr/>
          </a:p>
        </p:txBody>
      </p:sp>
      <p:sp>
        <p:nvSpPr>
          <p:cNvPr id="222" name=""/>
          <p:cNvSpPr/>
          <p:nvPr/>
        </p:nvSpPr>
        <p:spPr>
          <a:xfrm rot="0" flipH="0" flipV="0">
            <a:off x="1552575" y="5876925"/>
            <a:ext cx="1019175" cy="238125"/>
          </a:xfrm>
          <a:prstGeom prst="roundRect">
            <a:avLst>
              <a:gd name="adj" fmla="val 32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1666875" y="5915025"/>
            <a:ext cx="790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Source Han Sans SC"/>
                <a:ea typeface="Source Han Sans SC"/>
              </a:rPr>
              <a:t>GB/T 45341</a:t>
            </a:r>
            <a:endParaRPr/>
          </a:p>
        </p:txBody>
      </p:sp>
      <p:sp>
        <p:nvSpPr>
          <p:cNvPr id="224" name=""/>
          <p:cNvSpPr/>
          <p:nvPr/>
        </p:nvSpPr>
        <p:spPr>
          <a:xfrm rot="0" flipH="0" flipV="0">
            <a:off x="6124575" y="1028700"/>
            <a:ext cx="5457825" cy="5276850"/>
          </a:xfrm>
          <a:prstGeom prst="roundRect">
            <a:avLst>
              <a:gd name="adj" fmla="val 2888"/>
            </a:avLst>
          </a:prstGeom>
          <a:ln w="12700">
            <a:solidFill>
              <a:srgbClr val="E2E8F0"/>
            </a:solidFill>
            <a:prstDash val="solid"/>
          </a:ln>
          <a:effectLst>
            <a:outerShdw blurRad="190500" dist="38100" dir="5400000">
              <a:srgbClr val="000000">
                <a:alpha val="6000"/>
              </a:srgbClr>
            </a:outerShdw>
          </a:effectLst>
        </p:spPr>
        <p:txBody>
          <a:bodyPr/>
          <a:p/>
        </p:txBody>
      </p:sp>
      <p:sp>
        <p:nvSpPr>
          <p:cNvPr id="225" name=""/>
          <p:cNvSpPr/>
          <p:nvPr/>
        </p:nvSpPr>
        <p:spPr>
          <a:xfrm rot="0" flipH="0" flipV="0">
            <a:off x="6124575" y="1028700"/>
            <a:ext cx="5457825" cy="590550"/>
          </a:xfrm>
          <a:custGeom>
            <a:pathLst>
              <a:path w="573" h="62">
                <a:moveTo>
                  <a:pt x="557" y="0"/>
                </a:moveTo>
                <a:cubicBezTo>
                  <a:pt x="566" y="0"/>
                  <a:pt x="573" y="7"/>
                  <a:pt x="573" y="16"/>
                </a:cubicBezTo>
                <a:lnTo>
                  <a:pt x="573" y="62"/>
                </a:lnTo>
                <a:lnTo>
                  <a:pt x="0" y="62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557" y="0"/>
                </a:lnTo>
                <a:close/>
              </a:path>
            </a:pathLst>
          </a:custGeom>
          <a:gradFill>
            <a:gsLst>
              <a:gs pos="0">
                <a:srgbClr val="0D9488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226" name=""/>
          <p:cNvSpPr/>
          <p:nvPr/>
        </p:nvSpPr>
        <p:spPr>
          <a:xfrm rot="0" flipH="0" flipV="0">
            <a:off x="6353175" y="1181100"/>
            <a:ext cx="381000" cy="285750"/>
          </a:xfrm>
          <a:prstGeom prst="roundRect">
            <a:avLst>
              <a:gd name="adj" fmla="val 26667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27" name="" descr="{&quot;isTemplate&quot;:true,&quot;type&quot;:&quot;text&quot;}"/>
          <p:cNvSpPr txBox="1"/>
          <p:nvPr/>
        </p:nvSpPr>
        <p:spPr>
          <a:xfrm rot="0" flipH="0" flipV="0">
            <a:off x="6457950" y="1228725"/>
            <a:ext cx="1809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D9488"/>
                </a:solidFill>
                <a:latin typeface="Source Han Sans SC"/>
                <a:ea typeface="Source Han Sans SC"/>
              </a:rPr>
              <a:t>L3</a:t>
            </a:r>
            <a:endParaRPr/>
          </a:p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6848475" y="1200150"/>
            <a:ext cx="1000125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Source Han Sans SC"/>
                <a:ea typeface="Source Han Sans SC"/>
              </a:rPr>
              <a:t>证据采信层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6353175" y="1790700"/>
            <a:ext cx="50006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75">
                <a:solidFill>
                  <a:srgbClr val="94A3B8"/>
                </a:solidFill>
                <a:latin typeface="Source Han Sans SC"/>
                <a:ea typeface="Source Han Sans SC"/>
              </a:rPr>
              <a:t>核心任务</a:t>
            </a:r>
            <a:endParaRPr/>
          </a:p>
        </p:txBody>
      </p:sp>
      <p:sp>
        <p:nvSpPr>
          <p:cNvPr id="230" name="" descr="{&quot;isTemplate&quot;:true,&quot;type&quot;:&quot;text&quot;}"/>
          <p:cNvSpPr txBox="1"/>
          <p:nvPr/>
        </p:nvSpPr>
        <p:spPr>
          <a:xfrm rot="0" flipH="0" flipV="0">
            <a:off x="6353175" y="2000250"/>
            <a:ext cx="5000625" cy="2857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构建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</a:t>
            </a:r>
            <a:r>
              <a:rPr lang="en-US" sz="1200" b="1">
                <a:solidFill>
                  <a:srgbClr val="1E293B"/>
                </a:solidFill>
                <a:latin typeface="Source Han Sans SC"/>
                <a:ea typeface="Source Han Sans SC"/>
              </a:rPr>
              <a:t>T1–T4 </a:t>
            </a:r>
            <a:r>
              <a:rPr lang="zh-CN" sz="1200" b="1">
                <a:solidFill>
                  <a:srgbClr val="1E293B"/>
                </a:solidFill>
                <a:latin typeface="Source Han Sans SC"/>
                <a:ea typeface="Source Han Sans SC"/>
              </a:rPr>
              <a:t>四级信源体系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，为</a:t>
            </a:r>
            <a:r>
              <a:rPr lang="en-US" sz="1200">
                <a:solidFill>
                  <a:srgbClr val="1E293B"/>
                </a:solidFill>
                <a:latin typeface="Source Han Sans SC"/>
                <a:ea typeface="Source Han Sans SC"/>
              </a:rPr>
              <a:t> AI </a:t>
            </a:r>
            <a:r>
              <a:rPr lang="zh-CN" sz="1200">
                <a:solidFill>
                  <a:srgbClr val="1E293B"/>
                </a:solidFill>
                <a:latin typeface="Source Han Sans SC"/>
                <a:ea typeface="Source Han Sans SC"/>
              </a:rPr>
              <a:t>检索采信提供可交叉验证的证据链。</a:t>
            </a:r>
            <a:endParaRPr/>
          </a:p>
        </p:txBody>
      </p:sp>
      <p:sp>
        <p:nvSpPr>
          <p:cNvPr id="231" name=""/>
          <p:cNvSpPr/>
          <p:nvPr/>
        </p:nvSpPr>
        <p:spPr>
          <a:xfrm rot="0" flipH="0" flipV="0">
            <a:off x="6353175" y="2800350"/>
            <a:ext cx="419100" cy="323850"/>
          </a:xfrm>
          <a:prstGeom prst="roundRect">
            <a:avLst>
              <a:gd name="adj" fmla="val 23529"/>
            </a:avLst>
          </a:prstGeom>
          <a:solidFill>
            <a:srgbClr val="0B2545"/>
          </a:solidFill>
          <a:ln/>
        </p:spPr>
        <p:txBody>
          <a:bodyPr/>
          <a:p/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6477000" y="2876550"/>
            <a:ext cx="180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T1</a:t>
            </a:r>
            <a:endParaRPr/>
          </a:p>
        </p:txBody>
      </p:sp>
      <p:sp>
        <p:nvSpPr>
          <p:cNvPr id="233" name=""/>
          <p:cNvSpPr/>
          <p:nvPr/>
        </p:nvSpPr>
        <p:spPr>
          <a:xfrm rot="0" flipH="0" flipV="0">
            <a:off x="6886575" y="2657475"/>
            <a:ext cx="4467225" cy="609600"/>
          </a:xfrm>
          <a:prstGeom prst="roundRect">
            <a:avLst>
              <a:gd name="adj" fmla="val 12500"/>
            </a:avLst>
          </a:prstGeom>
          <a:solidFill>
            <a:srgbClr val="0B2545">
              <a:alpha val="6000"/>
            </a:srgbClr>
          </a:solidFill>
          <a:ln w="12700">
            <a:solidFill>
              <a:srgbClr val="0B2545">
                <a:alpha val="1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7000875" y="2733675"/>
            <a:ext cx="4238625" cy="4572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050" b="1">
                <a:solidFill>
                  <a:srgbClr val="0B2545"/>
                </a:solidFill>
                <a:latin typeface="Source Han Sans SC"/>
                <a:ea typeface="Source Han Sans SC"/>
              </a:rPr>
              <a:t>国家级信源（权重最高）：国家标准</a:t>
            </a:r>
            <a:r>
              <a:rPr lang="en-US" sz="1050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050" b="1">
                <a:solidFill>
                  <a:srgbClr val="0B2545"/>
                </a:solidFill>
                <a:latin typeface="Source Han Sans SC"/>
                <a:ea typeface="Source Han Sans SC"/>
              </a:rPr>
              <a:t>政府官网</a:t>
            </a:r>
            <a:r>
              <a:rPr lang="en-US" sz="1050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050" b="1">
                <a:solidFill>
                  <a:srgbClr val="0B2545"/>
                </a:solidFill>
                <a:latin typeface="Source Han Sans SC"/>
                <a:ea typeface="Source Han Sans SC"/>
              </a:rPr>
              <a:t>统一社会信用代码</a:t>
            </a:r>
            <a:r>
              <a:rPr lang="en-US" sz="1050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050" b="1">
                <a:solidFill>
                  <a:srgbClr val="0B2545"/>
                </a:solidFill>
                <a:latin typeface="Source Han Sans SC"/>
                <a:ea typeface="Source Han Sans SC"/>
              </a:rPr>
              <a:t>营业执照</a:t>
            </a:r>
            <a:r>
              <a:rPr lang="en-US" sz="1050" b="1">
                <a:solidFill>
                  <a:srgbClr val="0B2545"/>
                </a:solidFill>
                <a:latin typeface="Source Han Sans SC"/>
                <a:ea typeface="Source Han Sans SC"/>
              </a:rPr>
              <a:t> · </a:t>
            </a:r>
            <a:r>
              <a:rPr lang="zh-CN" sz="1050" b="1">
                <a:solidFill>
                  <a:srgbClr val="0B2545"/>
                </a:solidFill>
                <a:latin typeface="Source Han Sans SC"/>
                <a:ea typeface="Source Han Sans SC"/>
              </a:rPr>
              <a:t>头部客户公开背书</a:t>
            </a:r>
            <a:endParaRPr/>
          </a:p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6353175" y="4314825"/>
            <a:ext cx="5000625" cy="142875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信源权重自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 T1 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向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 T4 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递减</a:t>
            </a:r>
            <a:endParaRPr/>
          </a:p>
        </p:txBody>
      </p:sp>
      <p:sp>
        <p:nvSpPr>
          <p:cNvPr id="236" name=""/>
          <p:cNvSpPr/>
          <p:nvPr/>
        </p:nvSpPr>
        <p:spPr>
          <a:xfrm rot="0" flipH="0" flipV="0">
            <a:off x="6353175" y="4829175"/>
            <a:ext cx="5000625" cy="933450"/>
          </a:xfrm>
          <a:prstGeom prst="roundRect">
            <a:avLst>
              <a:gd name="adj" fmla="val 10204"/>
            </a:avLst>
          </a:prstGeom>
          <a:solidFill>
            <a:srgbClr val="0D9488">
              <a:alpha val="10000"/>
            </a:srgbClr>
          </a:solidFill>
          <a:ln w="12700">
            <a:solidFill>
              <a:srgbClr val="0D9488">
                <a:alpha val="3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6505575" y="4943475"/>
            <a:ext cx="46958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0F766E"/>
                </a:solidFill>
                <a:latin typeface="Source Han Sans SC"/>
                <a:ea typeface="Source Han Sans SC"/>
              </a:rPr>
              <a:t>验收标准</a:t>
            </a:r>
            <a:endParaRPr/>
          </a:p>
        </p:txBody>
      </p:sp>
      <p:sp>
        <p:nvSpPr>
          <p:cNvPr id="238" name="" descr="{&quot;isTemplate&quot;:true,&quot;type&quot;:&quot;text&quot;}"/>
          <p:cNvSpPr txBox="1"/>
          <p:nvPr/>
        </p:nvSpPr>
        <p:spPr>
          <a:xfrm rot="0" flipH="0" flipV="0">
            <a:off x="6505575" y="5133975"/>
            <a:ext cx="4695825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125">
                <a:solidFill>
                  <a:srgbClr val="134E4A"/>
                </a:solidFill>
                <a:latin typeface="Source Han Sans SC"/>
                <a:ea typeface="Source Han Sans SC"/>
              </a:rPr>
              <a:t>T1 / T2 </a:t>
            </a:r>
            <a:r>
              <a:rPr lang="zh-CN" sz="1125">
                <a:solidFill>
                  <a:srgbClr val="134E4A"/>
                </a:solidFill>
                <a:latin typeface="Source Han Sans SC"/>
                <a:ea typeface="Source Han Sans SC"/>
              </a:rPr>
              <a:t>级信源可验证、无虚假信源；品牌知识图谱节点</a:t>
            </a:r>
            <a:r>
              <a:rPr lang="en-US" sz="1125">
                <a:solidFill>
                  <a:srgbClr val="134E4A"/>
                </a:solidFill>
                <a:latin typeface="Source Han Sans SC"/>
                <a:ea typeface="Source Han Sans SC"/>
              </a:rPr>
              <a:t> ≥50</a:t>
            </a:r>
            <a:r>
              <a:rPr lang="zh-CN" sz="1125">
                <a:solidFill>
                  <a:srgbClr val="134E4A"/>
                </a:solidFill>
                <a:latin typeface="Source Han Sans SC"/>
                <a:ea typeface="Source Han Sans SC"/>
              </a:rPr>
              <a:t>、关联边</a:t>
            </a:r>
            <a:r>
              <a:rPr lang="en-US" sz="1125">
                <a:solidFill>
                  <a:srgbClr val="134E4A"/>
                </a:solidFill>
                <a:latin typeface="Source Han Sans SC"/>
                <a:ea typeface="Source Han Sans SC"/>
              </a:rPr>
              <a:t> ≥120</a:t>
            </a:r>
            <a:r>
              <a:rPr lang="zh-CN" sz="1125">
                <a:solidFill>
                  <a:srgbClr val="134E4A"/>
                </a:solidFill>
                <a:latin typeface="Source Han Sans SC"/>
                <a:ea typeface="Source Han Sans SC"/>
              </a:rPr>
              <a:t>。</a:t>
            </a:r>
            <a:endParaRPr/>
          </a:p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6353175" y="594360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对应标准：</a:t>
            </a:r>
            <a:endParaRPr/>
          </a:p>
        </p:txBody>
      </p:sp>
      <p:sp>
        <p:nvSpPr>
          <p:cNvPr id="240" name=""/>
          <p:cNvSpPr/>
          <p:nvPr/>
        </p:nvSpPr>
        <p:spPr>
          <a:xfrm rot="0" flipH="0" flipV="0">
            <a:off x="7067550" y="5895975"/>
            <a:ext cx="1019175" cy="238125"/>
          </a:xfrm>
          <a:prstGeom prst="roundRect">
            <a:avLst>
              <a:gd name="adj" fmla="val 32000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241" name="" descr="{&quot;isTemplate&quot;:true,&quot;type&quot;:&quot;text&quot;}"/>
          <p:cNvSpPr txBox="1"/>
          <p:nvPr/>
        </p:nvSpPr>
        <p:spPr>
          <a:xfrm rot="0" flipH="0" flipV="0">
            <a:off x="7181850" y="5934075"/>
            <a:ext cx="790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Source Han Sans SC"/>
                <a:ea typeface="Source Han Sans SC"/>
              </a:rPr>
              <a:t>GB/T 45988</a:t>
            </a:r>
            <a:endParaRPr/>
          </a:p>
        </p:txBody>
      </p:sp>
      <p:sp>
        <p:nvSpPr>
          <p:cNvPr id="242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243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15 / 27</a:t>
            </a:r>
            <a:endParaRPr/>
          </a:p>
        </p:txBody>
      </p:sp>
      <p:sp>
        <p:nvSpPr>
          <p:cNvPr id="244" name=""/>
          <p:cNvSpPr/>
          <p:nvPr/>
        </p:nvSpPr>
        <p:spPr>
          <a:xfrm rot="0" flipH="0" flipV="0">
            <a:off x="6353175" y="3343275"/>
            <a:ext cx="419100" cy="285750"/>
          </a:xfrm>
          <a:prstGeom prst="roundRect">
            <a:avLst>
              <a:gd name="adj" fmla="val 26667"/>
            </a:avLst>
          </a:prstGeom>
          <a:solidFill>
            <a:srgbClr val="0D9488">
              <a:alpha val="85000"/>
            </a:srgbClr>
          </a:solidFill>
          <a:ln/>
        </p:spPr>
        <p:txBody>
          <a:bodyPr/>
          <a:p/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6477000" y="3409950"/>
            <a:ext cx="1714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>
                    <a:alpha val="85000"/>
                  </a:srgbClr>
                </a:solidFill>
                <a:latin typeface="Source Han Sans SC"/>
                <a:ea typeface="Source Han Sans SC"/>
              </a:rPr>
              <a:t>T2</a:t>
            </a:r>
            <a:endParaRPr/>
          </a:p>
        </p:txBody>
      </p:sp>
      <p:sp>
        <p:nvSpPr>
          <p:cNvPr id="246" name=""/>
          <p:cNvSpPr/>
          <p:nvPr/>
        </p:nvSpPr>
        <p:spPr>
          <a:xfrm rot="0" flipH="0" flipV="0">
            <a:off x="6886575" y="3343275"/>
            <a:ext cx="4467225" cy="285750"/>
          </a:xfrm>
          <a:prstGeom prst="roundRect">
            <a:avLst>
              <a:gd name="adj" fmla="val 26667"/>
            </a:avLst>
          </a:prstGeom>
          <a:solidFill>
            <a:srgbClr val="F1F5F9">
              <a:alpha val="85000"/>
            </a:srgbClr>
          </a:solidFill>
          <a:ln/>
        </p:spPr>
        <p:txBody>
          <a:bodyPr/>
          <a:p/>
        </p:txBody>
      </p:sp>
      <p:sp>
        <p:nvSpPr>
          <p:cNvPr id="247" name=""/>
          <p:cNvSpPr/>
          <p:nvPr/>
        </p:nvSpPr>
        <p:spPr>
          <a:xfrm rot="0" flipH="0" flipV="0">
            <a:off x="6353175" y="3705225"/>
            <a:ext cx="419100" cy="247650"/>
          </a:xfrm>
          <a:prstGeom prst="roundRect">
            <a:avLst>
              <a:gd name="adj" fmla="val 30769"/>
            </a:avLst>
          </a:prstGeom>
          <a:solidFill>
            <a:srgbClr val="0EA5E9">
              <a:alpha val="70000"/>
            </a:srgbClr>
          </a:solidFill>
          <a:ln/>
        </p:spPr>
        <p:txBody>
          <a:bodyPr/>
          <a:p/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6486525" y="3752850"/>
            <a:ext cx="1619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>
                    <a:alpha val="70000"/>
                  </a:srgbClr>
                </a:solidFill>
                <a:latin typeface="Source Han Sans SC"/>
                <a:ea typeface="Source Han Sans SC"/>
              </a:rPr>
              <a:t>T3</a:t>
            </a:r>
            <a:endParaRPr/>
          </a:p>
        </p:txBody>
      </p:sp>
      <p:sp>
        <p:nvSpPr>
          <p:cNvPr id="249" name=""/>
          <p:cNvSpPr/>
          <p:nvPr/>
        </p:nvSpPr>
        <p:spPr>
          <a:xfrm rot="0" flipH="0" flipV="0">
            <a:off x="6886575" y="3705225"/>
            <a:ext cx="4467225" cy="247650"/>
          </a:xfrm>
          <a:prstGeom prst="roundRect">
            <a:avLst>
              <a:gd name="adj" fmla="val 30769"/>
            </a:avLst>
          </a:prstGeom>
          <a:solidFill>
            <a:srgbClr val="F1F5F9">
              <a:alpha val="70000"/>
            </a:srgbClr>
          </a:solidFill>
          <a:ln/>
        </p:spPr>
        <p:txBody>
          <a:bodyPr/>
          <a:p/>
        </p:txBody>
      </p:sp>
      <p:sp>
        <p:nvSpPr>
          <p:cNvPr id="250" name=""/>
          <p:cNvSpPr/>
          <p:nvPr/>
        </p:nvSpPr>
        <p:spPr>
          <a:xfrm rot="0" flipH="0" flipV="0">
            <a:off x="6353175" y="4029075"/>
            <a:ext cx="419100" cy="209550"/>
          </a:xfrm>
          <a:prstGeom prst="roundRect">
            <a:avLst>
              <a:gd name="adj" fmla="val 36364"/>
            </a:avLst>
          </a:prstGeom>
          <a:solidFill>
            <a:srgbClr val="7DD3FC">
              <a:alpha val="55000"/>
            </a:srgbClr>
          </a:solidFill>
          <a:ln/>
        </p:spPr>
        <p:txBody>
          <a:bodyPr/>
          <a:p/>
        </p:txBody>
      </p:sp>
      <p:sp>
        <p:nvSpPr>
          <p:cNvPr id="251" name="" descr="{&quot;isTemplate&quot;:true,&quot;type&quot;:&quot;text&quot;}"/>
          <p:cNvSpPr txBox="1"/>
          <p:nvPr/>
        </p:nvSpPr>
        <p:spPr>
          <a:xfrm rot="0" flipH="0" flipV="0">
            <a:off x="6496050" y="4067175"/>
            <a:ext cx="1428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0B2545">
                    <a:alpha val="55000"/>
                  </a:srgbClr>
                </a:solidFill>
                <a:latin typeface="Source Han Sans SC"/>
                <a:ea typeface="Source Han Sans SC"/>
              </a:rPr>
              <a:t>T4</a:t>
            </a:r>
            <a:endParaRPr/>
          </a:p>
        </p:txBody>
      </p:sp>
      <p:sp>
        <p:nvSpPr>
          <p:cNvPr id="252" name=""/>
          <p:cNvSpPr/>
          <p:nvPr/>
        </p:nvSpPr>
        <p:spPr>
          <a:xfrm rot="0" flipH="0" flipV="0">
            <a:off x="6886575" y="4029075"/>
            <a:ext cx="4467225" cy="209550"/>
          </a:xfrm>
          <a:prstGeom prst="roundRect">
            <a:avLst>
              <a:gd name="adj" fmla="val 36364"/>
            </a:avLst>
          </a:prstGeom>
          <a:solidFill>
            <a:srgbClr val="F1F5F9">
              <a:alpha val="55000"/>
            </a:srgbClr>
          </a:solidFill>
          <a:ln/>
        </p:spPr>
        <p:txBody>
          <a:bodyPr/>
          <a:p/>
        </p:txBody>
      </p:sp>
    </p:spTree>
  </p:cSld>
</p:sld>
</file>

<file path=ppt/slides/slide16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253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L5 效果验证层：用数据驱动迭代&lt;/Text&gt;&#10;                &lt;Text style={{ fontSize: 15, color: '#64748B' }}&gt;六大量化指标追踪投入回报，PDCA 闭环持续优化&lt;/Text&gt;&#10;            &lt;/Box&gt;&#10;        &lt;/Box&gt;&#10;        &lt;Text style={{ fontSize: 13, color: '#94A3B8', letterSpacing: 2, marginTop: 10 }}&gt;五层详解 3/3&lt;/Text&gt;&#10;    &lt;/Box&gt;&#10;&#10;    &lt;Box style={{ flex: 1, flexDirection: 'row', gap: 20 }}&gt;&#10;        &lt;Box style={{ flex: 0.72, flexDirection: 'column', borderRadius: 16, background: 'linear-gradient(160deg, #0B2545 0%, #0EA5E9 140%)', padding: '30px 26px', justifyContent: 'center', gap: 14 }}&gt;&#10;            &lt;Text style={{ fontSize: 76, fontWeight: 'bold', color: '#FFFFFF', lineHeight: 1 }}&gt;L5&lt;/Text&gt;&#10;            &lt;Text style={{ fontSize: 22, fontWeight: 'bold', color: '#FDE68A' }}&gt;效果验证层&lt;/Text&gt;&#10;            &lt;Box style={{ height: 2, background: 'rgba(255,255,255,0.25)' }} /&gt;&#10;            &lt;Box style={{ flexDirection: 'row', alignItems: 'center', gap: 10 }}&gt;&#10;                &lt;FAIcon name='arrows-rotate' style={{ fill: '#BAE6FD', width: 22, height: 22 }} /&gt;&#10;                &lt;Text style={{ fontSize: 16, color: '#E0F2FE' }}&gt;PDCA 闭环迭代&lt;/Text&gt;&#10;            &lt;/Box&gt;&#10;            &lt;Text style={{ fontSize: 15, color: '#BAE6FD', lineHeight: 1.6 }}&gt;最小迭代周期建议 &lt;span style={{ fontWeight: 'bold', color: '#FDE68A' }}&gt;30 天&lt;/span&gt;，随算法变化与竞争态势动态调整。&lt;/Text&gt;&#10;        &lt;/Box&gt;&#10;&#10;        &lt;Box style={{ flex: 1.9, flexDirection: 'column', gap: 14 }}&gt;&#10;            &lt;Text style={{ fontSize: 16, color: '#64748B', fontWeight: 'bold' }}&gt;六大量化指标（示例）&lt;/Text&gt;&#10;            &lt;Box style={{ flexDirection: 'row', gap: 14 }}&gt;&#10;                &lt;Box style={{ flex: 1, borderRadius: 12, background: '#F7FAFC', border: '1px solid #E2E8F0', padding: '18px 18px', flexDirection: 'column', gap: 8 }}&gt;&#10;                    &lt;FAIcon name='bullhorn' style={{ fill: '#0EA5E9', width: 26, height: 26 }} /&gt;&#10;                    &lt;Text style={{ fontSize: 17, fontWeight: 'bold', color: '#0B2545', lineHeight: 1.35 }}&gt;AI 推荐提及率&lt;/Text&gt;&#10;                    &lt;Text style={{ fontSize: 13, color: '#64748B', lineHeight: 1.5 }}&gt;AI 回答中提及品牌的频次&lt;/Text&gt;&#10;                &lt;/Box&gt;&#10;                &lt;Box style={{ flex: 1, borderRadius: 12, background: '#F7FAFC', border: '1px solid #E2E8F0', padding: '18px 18px', flexDirection: 'column', gap: 8 }}&gt;&#10;                    &lt;FAIcon name='sitemap' style={{ fill: '#0D9488', width: 26, height: 26 }} /&gt;&#10;                    &lt;Text style={{ fontSize: 17, fontWeight: 'bold', color: '#0B2545', lineHeight: 1.35 }}&gt;权威信源渗透率&lt;/Text&gt;&#10;                    &lt;Text style={{ fontSize: 13, color: '#64748B', lineHeight: 1.5 }}&gt;高权重信源被引用比例&lt;/Text&gt;&#10;                &lt;/Box&gt;&#10;                &lt;Box style={{ flex: 1, borderRadius: 12, background: '#F7FAFC', border: '1px solid #E2E8F0', padding: '18px 18px', flexDirection: 'column', gap: 8 }}&gt;&#10;                    &lt;FAIcon name='wand-magic-sparkles' style={{ fill: '#F59E0B', width: 26, height: 26 }} /&gt;&#10;                    &lt;Text style={{ fontSize: 17, fontWeight: 'bold', color: '#0B2545', lineHeight: 1.35 }}&gt;错误信息修正率&lt;/Text&gt;&#10;                    &lt;Text style={{ fontSize: 13, color: '#64748B', lineHeight: 1.5 }}&gt;AI 幻觉被纠正的比例&lt;/Text&gt;&#10;                &lt;/Box&gt;&#10;            &lt;/Box&gt;&#10;&#10;            &lt;Box style={{ flex: 1, borderRadius: 14, background: 'linear-gradient(90deg, rgba(11,37,69,0.05) 0%, rgba(14,165,233,0.10) 100%)', border: '1px solid #E2E8F0', padding: '20px 24px', flexDirection: 'column', gap: 12 }}&gt;&#10;                &lt;Box style={{ flexDirection: 'row', alignItems: 'center', gap: 10 }}&gt;&#10;                    &lt;FAIcon name='clipboard-check' style={{ fill: '#0EA5E9', width: 22, height: 22 }} /&gt;&#10;                    &lt;Text style={{ fontSize: 15, color: '#0369A1', letterSpacing: 1, fontWeight: 'bold' }}&gt;验收标准&lt;/Text&gt;&#10;                &lt;/Box&gt;&#10;                &lt;Text style={{ fontSize: 17, color: '#1E293B', lineHeight: 1.55 }}&gt;指标须同时具备 &lt;span style={{ fontWeight: 'bold' }}&gt;基线值 / 当前值 / 趋势&lt;/span&gt;，且每 30 天至少完成一次迭代。&lt;/Text&gt;&#10;                &lt;Box style={{ flexDirection: 'row', alignItems: 'center', gap: 10, marginTop: 'auto' }}&gt;&#10;                    &lt;Text style={{ fontSize: 13, color: '#94A3B8' }}&gt;对应标准：&lt;/Text&gt;&#10;                    &lt;Box style={{ background: '#0B2545', borderRadius: 8, padding: '4px 12px' }}&gt;&lt;Text style={{ fontSize: 14, color: '#FFFFFF', fontWeight: 'bold' }}&gt;GB/T 23011&lt;/Text&gt;&lt;/Box&gt;&#10;                &lt;/Box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6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55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468630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L5 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效果验证层：用数据驱动迭代</a:t>
            </a:r>
            <a:endParaRPr/>
          </a:p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46863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六大量化指标追踪投入回报，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PDCA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闭环持续优化</a:t>
            </a:r>
            <a:endParaRPr/>
          </a:p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10696575" y="342900"/>
            <a:ext cx="8858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五层详解</a:t>
            </a:r>
            <a:r>
              <a:rPr lang="en-US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 3/3</a:t>
            </a:r>
            <a:endParaRPr/>
          </a:p>
        </p:txBody>
      </p:sp>
      <p:sp>
        <p:nvSpPr>
          <p:cNvPr id="259" name=""/>
          <p:cNvSpPr/>
          <p:nvPr/>
        </p:nvSpPr>
        <p:spPr>
          <a:xfrm rot="0" flipH="0" flipV="0">
            <a:off x="609600" y="1028700"/>
            <a:ext cx="2962275" cy="5276850"/>
          </a:xfrm>
          <a:prstGeom prst="roundRect">
            <a:avLst>
              <a:gd name="adj" fmla="val 5145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4200000" scaled="1"/>
          </a:gradFill>
          <a:ln/>
        </p:spPr>
        <p:txBody>
          <a:bodyPr/>
          <a:p/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857250" y="2447925"/>
            <a:ext cx="2466975" cy="8763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5700" b="1">
                <a:solidFill>
                  <a:srgbClr val="FFFFFF"/>
                </a:solidFill>
                <a:latin typeface="Source Han Sans SC"/>
                <a:ea typeface="Source Han Sans SC"/>
              </a:rPr>
              <a:t>L5</a:t>
            </a:r>
            <a:endParaRPr/>
          </a:p>
        </p:txBody>
      </p:sp>
      <p:sp>
        <p:nvSpPr>
          <p:cNvPr id="261" name="" descr="{&quot;isTemplate&quot;:true,&quot;type&quot;:&quot;text&quot;}"/>
          <p:cNvSpPr txBox="1"/>
          <p:nvPr/>
        </p:nvSpPr>
        <p:spPr>
          <a:xfrm rot="0" flipH="0" flipV="0">
            <a:off x="857250" y="3457575"/>
            <a:ext cx="24669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DE68A"/>
                </a:solidFill>
                <a:latin typeface="Source Han Sans SC"/>
                <a:ea typeface="Source Han Sans SC"/>
              </a:rPr>
              <a:t>效果验证层</a:t>
            </a:r>
            <a:endParaRPr/>
          </a:p>
        </p:txBody>
      </p:sp>
      <p:sp>
        <p:nvSpPr>
          <p:cNvPr id="262" name=""/>
          <p:cNvSpPr/>
          <p:nvPr/>
        </p:nvSpPr>
        <p:spPr>
          <a:xfrm rot="0" flipH="0" flipV="0">
            <a:off x="857250" y="3848100"/>
            <a:ext cx="2466975" cy="19050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p/>
        </p:txBody>
      </p:sp>
      <p:pic>
        <p:nvPicPr>
          <p:cNvPr id="26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57250" y="4000500"/>
            <a:ext cx="209550" cy="209550"/>
          </a:xfrm>
          <a:prstGeom prst="rect">
            <a:avLst/>
          </a:prstGeom>
          <a:ln/>
        </p:spPr>
      </p:pic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1162050" y="4010025"/>
            <a:ext cx="10763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E0F2FE"/>
                </a:solidFill>
                <a:latin typeface="Source Han Sans SC"/>
                <a:ea typeface="Source Han Sans SC"/>
              </a:rPr>
              <a:t>PDCA </a:t>
            </a:r>
            <a:r>
              <a:rPr lang="zh-CN" sz="1200">
                <a:solidFill>
                  <a:srgbClr val="E0F2FE"/>
                </a:solidFill>
                <a:latin typeface="Source Han Sans SC"/>
                <a:ea typeface="Source Han Sans SC"/>
              </a:rPr>
              <a:t>闭环迭代</a:t>
            </a:r>
            <a:endParaRPr/>
          </a:p>
        </p:txBody>
      </p:sp>
      <p:sp>
        <p:nvSpPr>
          <p:cNvPr id="265" name="" descr="{&quot;isTemplate&quot;:true,&quot;type&quot;:&quot;text&quot;}"/>
          <p:cNvSpPr txBox="1"/>
          <p:nvPr/>
        </p:nvSpPr>
        <p:spPr>
          <a:xfrm rot="0" flipH="0" flipV="0">
            <a:off x="857250" y="4343400"/>
            <a:ext cx="2466975" cy="5524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125">
                <a:solidFill>
                  <a:srgbClr val="BAE6FD"/>
                </a:solidFill>
                <a:latin typeface="Source Han Sans SC"/>
                <a:ea typeface="Source Han Sans SC"/>
              </a:rPr>
              <a:t>最小迭代周期建议</a:t>
            </a:r>
            <a:r>
              <a:rPr lang="en-US" sz="1125">
                <a:solidFill>
                  <a:srgbClr val="BAE6FD"/>
                </a:solidFill>
                <a:latin typeface="Source Han Sans SC"/>
                <a:ea typeface="Source Han Sans SC"/>
              </a:rPr>
              <a:t> </a:t>
            </a:r>
            <a:r>
              <a:rPr lang="en-US" sz="1125" b="1">
                <a:solidFill>
                  <a:srgbClr val="FDE68A"/>
                </a:solidFill>
                <a:latin typeface="Source Han Sans SC"/>
                <a:ea typeface="Source Han Sans SC"/>
              </a:rPr>
              <a:t>30 </a:t>
            </a:r>
            <a:r>
              <a:rPr lang="zh-CN" sz="1125" b="1">
                <a:solidFill>
                  <a:srgbClr val="FDE68A"/>
                </a:solidFill>
                <a:latin typeface="Source Han Sans SC"/>
                <a:ea typeface="Source Han Sans SC"/>
              </a:rPr>
              <a:t>天</a:t>
            </a:r>
            <a:r>
              <a:rPr lang="zh-CN" sz="1125">
                <a:solidFill>
                  <a:srgbClr val="BAE6FD"/>
                </a:solidFill>
                <a:latin typeface="Source Han Sans SC"/>
                <a:ea typeface="Source Han Sans SC"/>
              </a:rPr>
              <a:t>，随算法变化与竞争态势动态调整。</a:t>
            </a:r>
            <a:endParaRPr/>
          </a:p>
        </p:txBody>
      </p:sp>
      <p:sp>
        <p:nvSpPr>
          <p:cNvPr id="266" name="" descr="{&quot;isTemplate&quot;:true,&quot;type&quot;:&quot;text&quot;}"/>
          <p:cNvSpPr txBox="1"/>
          <p:nvPr/>
        </p:nvSpPr>
        <p:spPr>
          <a:xfrm rot="0" flipH="0" flipV="0">
            <a:off x="3762375" y="1028700"/>
            <a:ext cx="78200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64748B"/>
                </a:solidFill>
                <a:latin typeface="Source Han Sans SC"/>
                <a:ea typeface="Source Han Sans SC"/>
              </a:rPr>
              <a:t>六大量化指标（示例）</a:t>
            </a:r>
            <a:endParaRPr/>
          </a:p>
        </p:txBody>
      </p:sp>
      <p:sp>
        <p:nvSpPr>
          <p:cNvPr id="267" name=""/>
          <p:cNvSpPr/>
          <p:nvPr/>
        </p:nvSpPr>
        <p:spPr>
          <a:xfrm rot="0" flipH="0" flipV="0">
            <a:off x="3762375" y="1352550"/>
            <a:ext cx="2514600" cy="1238250"/>
          </a:xfrm>
          <a:prstGeom prst="roundRect">
            <a:avLst>
              <a:gd name="adj" fmla="val 9231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26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3933825" y="1524000"/>
            <a:ext cx="247650" cy="247650"/>
          </a:xfrm>
          <a:prstGeom prst="rect">
            <a:avLst/>
          </a:prstGeom>
          <a:ln/>
        </p:spPr>
      </p:pic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3933825" y="1847850"/>
            <a:ext cx="2171700" cy="2667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AI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推荐提及率</a:t>
            </a:r>
            <a:endParaRPr/>
          </a:p>
        </p:txBody>
      </p:sp>
      <p:sp>
        <p:nvSpPr>
          <p:cNvPr id="270" name="" descr="{&quot;isTemplate&quot;:true,&quot;type&quot;:&quot;text&quot;}"/>
          <p:cNvSpPr txBox="1"/>
          <p:nvPr/>
        </p:nvSpPr>
        <p:spPr>
          <a:xfrm rot="0" flipH="0" flipV="0">
            <a:off x="3933825" y="2190750"/>
            <a:ext cx="21717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AI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回答中提及品牌的频次</a:t>
            </a:r>
            <a:endParaRPr/>
          </a:p>
        </p:txBody>
      </p:sp>
      <p:sp>
        <p:nvSpPr>
          <p:cNvPr id="271" name=""/>
          <p:cNvSpPr/>
          <p:nvPr/>
        </p:nvSpPr>
        <p:spPr>
          <a:xfrm rot="0" flipH="0" flipV="0">
            <a:off x="6410325" y="1352550"/>
            <a:ext cx="2524125" cy="1238250"/>
          </a:xfrm>
          <a:prstGeom prst="roundRect">
            <a:avLst>
              <a:gd name="adj" fmla="val 9231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27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6581775" y="1524000"/>
            <a:ext cx="247650" cy="247650"/>
          </a:xfrm>
          <a:prstGeom prst="rect">
            <a:avLst/>
          </a:prstGeom>
          <a:ln/>
        </p:spPr>
      </p:pic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6581775" y="1847850"/>
            <a:ext cx="2181225" cy="2667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权威信源渗透率</a:t>
            </a:r>
            <a:endParaRPr/>
          </a:p>
        </p:txBody>
      </p:sp>
      <p:sp>
        <p:nvSpPr>
          <p:cNvPr id="274" name="" descr="{&quot;isTemplate&quot;:true,&quot;type&quot;:&quot;text&quot;}"/>
          <p:cNvSpPr txBox="1"/>
          <p:nvPr/>
        </p:nvSpPr>
        <p:spPr>
          <a:xfrm rot="0" flipH="0" flipV="0">
            <a:off x="6581775" y="2190750"/>
            <a:ext cx="2181225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高权重信源被引用比例</a:t>
            </a:r>
            <a:endParaRPr/>
          </a:p>
        </p:txBody>
      </p:sp>
      <p:sp>
        <p:nvSpPr>
          <p:cNvPr id="275" name=""/>
          <p:cNvSpPr/>
          <p:nvPr/>
        </p:nvSpPr>
        <p:spPr>
          <a:xfrm rot="0" flipH="0" flipV="0">
            <a:off x="9067800" y="1352550"/>
            <a:ext cx="2514600" cy="1238250"/>
          </a:xfrm>
          <a:prstGeom prst="roundRect">
            <a:avLst>
              <a:gd name="adj" fmla="val 9231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27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9239250" y="1524000"/>
            <a:ext cx="247650" cy="247650"/>
          </a:xfrm>
          <a:prstGeom prst="rect">
            <a:avLst/>
          </a:prstGeom>
          <a:ln/>
        </p:spPr>
      </p:pic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9239250" y="1847850"/>
            <a:ext cx="2171700" cy="2667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错误信息修正率</a:t>
            </a:r>
            <a:endParaRPr/>
          </a:p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9239250" y="2190750"/>
            <a:ext cx="2171700" cy="2286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AI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幻觉被纠正的比例</a:t>
            </a:r>
            <a:endParaRPr/>
          </a:p>
        </p:txBody>
      </p:sp>
      <p:sp>
        <p:nvSpPr>
          <p:cNvPr id="279" name=""/>
          <p:cNvSpPr/>
          <p:nvPr/>
        </p:nvSpPr>
        <p:spPr>
          <a:xfrm rot="0" flipH="0" flipV="0">
            <a:off x="3762375" y="2724150"/>
            <a:ext cx="7820025" cy="3581400"/>
          </a:xfrm>
          <a:prstGeom prst="roundRect">
            <a:avLst>
              <a:gd name="adj" fmla="val 3723"/>
            </a:avLst>
          </a:prstGeom>
          <a:gradFill>
            <a:gsLst>
              <a:gs pos="0">
                <a:srgbClr val="0B2545">
                  <a:alpha val="5000"/>
                </a:srgbClr>
              </a:gs>
              <a:gs pos="100000">
                <a:srgbClr val="0EA5E9">
                  <a:alpha val="10000"/>
                </a:srgbClr>
              </a:gs>
            </a:gsLst>
            <a:lin ang="0" scaled="1"/>
          </a:gra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280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3990975" y="2914650"/>
            <a:ext cx="209550" cy="209550"/>
          </a:xfrm>
          <a:prstGeom prst="rect">
            <a:avLst/>
          </a:prstGeom>
          <a:ln/>
        </p:spPr>
      </p:pic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4295775" y="2933700"/>
            <a:ext cx="6096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 spc="75">
                <a:solidFill>
                  <a:srgbClr val="0369A1"/>
                </a:solidFill>
                <a:latin typeface="Source Han Sans SC"/>
                <a:ea typeface="Source Han Sans SC"/>
              </a:rPr>
              <a:t>验收标准</a:t>
            </a:r>
            <a:endParaRPr/>
          </a:p>
        </p:txBody>
      </p:sp>
      <p:sp>
        <p:nvSpPr>
          <p:cNvPr id="282" name="" descr="{&quot;isTemplate&quot;:true,&quot;type&quot;:&quot;text&quot;}"/>
          <p:cNvSpPr txBox="1"/>
          <p:nvPr/>
        </p:nvSpPr>
        <p:spPr>
          <a:xfrm rot="0" flipH="0" flipV="0">
            <a:off x="3990975" y="3238500"/>
            <a:ext cx="7362825" cy="304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275">
                <a:solidFill>
                  <a:srgbClr val="1E293B"/>
                </a:solidFill>
                <a:latin typeface="Source Han Sans SC"/>
                <a:ea typeface="Source Han Sans SC"/>
              </a:rPr>
              <a:t>指标须同时具备</a:t>
            </a:r>
            <a:r>
              <a:rPr lang="en-US" sz="1275">
                <a:solidFill>
                  <a:srgbClr val="1E293B"/>
                </a:solidFill>
                <a:latin typeface="Source Han Sans SC"/>
                <a:ea typeface="Source Han Sans SC"/>
              </a:rPr>
              <a:t> </a:t>
            </a: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基线值</a:t>
            </a:r>
            <a:r>
              <a:rPr lang="en-US" sz="1275" b="1">
                <a:solidFill>
                  <a:srgbClr val="1E293B"/>
                </a:solidFill>
                <a:latin typeface="Source Han Sans SC"/>
                <a:ea typeface="Source Han Sans SC"/>
              </a:rPr>
              <a:t> / </a:t>
            </a: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当前值</a:t>
            </a:r>
            <a:r>
              <a:rPr lang="en-US" sz="1275" b="1">
                <a:solidFill>
                  <a:srgbClr val="1E293B"/>
                </a:solidFill>
                <a:latin typeface="Source Han Sans SC"/>
                <a:ea typeface="Source Han Sans SC"/>
              </a:rPr>
              <a:t> / </a:t>
            </a: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趋势</a:t>
            </a:r>
            <a:r>
              <a:rPr lang="zh-CN" sz="1275">
                <a:solidFill>
                  <a:srgbClr val="1E293B"/>
                </a:solidFill>
                <a:latin typeface="Source Han Sans SC"/>
                <a:ea typeface="Source Han Sans SC"/>
              </a:rPr>
              <a:t>，且每</a:t>
            </a:r>
            <a:r>
              <a:rPr lang="en-US" sz="1275">
                <a:solidFill>
                  <a:srgbClr val="1E293B"/>
                </a:solidFill>
                <a:latin typeface="Source Han Sans SC"/>
                <a:ea typeface="Source Han Sans SC"/>
              </a:rPr>
              <a:t> 30 </a:t>
            </a:r>
            <a:r>
              <a:rPr lang="zh-CN" sz="1275">
                <a:solidFill>
                  <a:srgbClr val="1E293B"/>
                </a:solidFill>
                <a:latin typeface="Source Han Sans SC"/>
                <a:ea typeface="Source Han Sans SC"/>
              </a:rPr>
              <a:t>天至少完成一次迭代。</a:t>
            </a:r>
            <a:endParaRPr/>
          </a:p>
        </p:txBody>
      </p:sp>
      <p:sp>
        <p:nvSpPr>
          <p:cNvPr id="283" name="" descr="{&quot;isTemplate&quot;:true,&quot;type&quot;:&quot;text&quot;}"/>
          <p:cNvSpPr txBox="1"/>
          <p:nvPr/>
        </p:nvSpPr>
        <p:spPr>
          <a:xfrm rot="0" flipH="0" flipV="0">
            <a:off x="3990975" y="5924550"/>
            <a:ext cx="619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对应标准：</a:t>
            </a:r>
            <a:endParaRPr/>
          </a:p>
        </p:txBody>
      </p:sp>
      <p:sp>
        <p:nvSpPr>
          <p:cNvPr id="284" name=""/>
          <p:cNvSpPr/>
          <p:nvPr/>
        </p:nvSpPr>
        <p:spPr>
          <a:xfrm rot="0" flipH="0" flipV="0">
            <a:off x="4705350" y="5876925"/>
            <a:ext cx="1019175" cy="238125"/>
          </a:xfrm>
          <a:prstGeom prst="roundRect">
            <a:avLst>
              <a:gd name="adj" fmla="val 32000"/>
            </a:avLst>
          </a:prstGeom>
          <a:solidFill>
            <a:srgbClr val="0B2545"/>
          </a:solidFill>
          <a:ln/>
        </p:spPr>
        <p:txBody>
          <a:bodyPr/>
          <a:p/>
        </p:txBody>
      </p:sp>
      <p:sp>
        <p:nvSpPr>
          <p:cNvPr id="285" name="" descr="{&quot;isTemplate&quot;:true,&quot;type&quot;:&quot;text&quot;}"/>
          <p:cNvSpPr txBox="1"/>
          <p:nvPr/>
        </p:nvSpPr>
        <p:spPr>
          <a:xfrm rot="0" flipH="0" flipV="0">
            <a:off x="4819650" y="5915025"/>
            <a:ext cx="7905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Source Han Sans SC"/>
                <a:ea typeface="Source Han Sans SC"/>
              </a:rPr>
              <a:t>GB/T 23011</a:t>
            </a:r>
            <a:endParaRPr/>
          </a:p>
        </p:txBody>
      </p:sp>
      <p:sp>
        <p:nvSpPr>
          <p:cNvPr id="286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16 / 27</a:t>
            </a:r>
            <a:endParaRPr/>
          </a:p>
        </p:txBody>
      </p:sp>
    </p:spTree>
  </p:cSld>
</p:sld>
</file>

<file path=ppt/slides/slide17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288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四标融合：四项国家标准嵌入全流程&lt;/Text&gt;&#10;                &lt;Text style={{ fontSize: 15, color: '#64748B' }}&gt;定目标 · 搭架构 · 建能力 · 守合规 —— 合规本身就是信任优势&lt;/Text&gt;&#10;            &lt;/Box&gt;&#10;        &lt;/Box&gt;&#10;        &lt;Text style={{ fontSize: 13, color: '#94A3B8', letterSpacing: 2, marginTop: 10 }}&gt;国标底座&lt;/Text&gt;&#10;    &lt;/Box&gt;&#10;&#10;    &lt;Box style={{ flex: 1, flexDirection: 'row', gap: 20 }}&gt;&#10;        &lt;Box style={{ flex: 0.66, flexDirection: 'column', borderRadius: 16, background: 'linear-gradient(160deg, #0B2545 0%, #0D9488 140%)', padding: '28px 24px', justifyContent: 'center', gap: 14 }}&gt;&#10;            &lt;FAIcon name='certificate' style={{ fill: '#FFFFFF', width: 46, height: 46 }} /&gt;&#10;            &lt;Text style={{ fontSize: 30, fontWeight: 'bold', color: '#FFFFFF', lineHeight: 1.25 }}&gt;四标&lt;br /&gt;融合&lt;/Text&gt;&#10;            &lt;Box style={{ height: 2, background: 'rgba(255,255,255,0.25)' }} /&gt;&#10;            &lt;Text style={{ fontSize: 16, color: '#E0F2FE', lineHeight: 1.6 }}&gt;四项国家标准嵌入 GEO 全流程，建立可审计、可验证、可追溯的合规体系。&lt;/Text&gt;&#10;            &lt;Text style={{ fontSize: 17, fontWeight: 'bold', color: '#FDE68A' }}&gt;合规 = 信任优势&lt;/Text&gt;&#10;        &lt;/Box&gt;&#10;&#10;        &lt;Box style={{ flex: 2.1, flexDirection: 'column', gap: 12, justifyContent: 'space-between' }}&gt;&#10;            &lt;Box style={{ flex: 1, flexDirection: 'row', alignItems: 'center', gap: 16, background: '#F7FAFC', borderRadius: 12, padding: '0 20px', borderLeft: '5px solid #0B2545' }}&gt;&#10;                &lt;Box style={{ flexDirection: 'column', gap: 2, flex: 1 }}&gt;&#10;                    &lt;Text style={{ fontSize: 18, fontWeight: 'bold', color: '#0B2545' }}&gt;GB/T 23011&lt;/Text&gt;&#10;                    &lt;Text style={{ fontSize: 13, color: '#64748B' }}&gt;价值效益参考模型&lt;/Text&gt;&#10;                &lt;/Box&gt;&#10;                &lt;Box style={{ background: '#0B2545', borderRadius: 20, padding: '5px 16px' }}&gt;&lt;Text style={{ fontSize: 15, color: '#FFFFFF', fontWeight: 'bold' }}&gt;定目标&lt;/Text&gt;&lt;/Box&gt;&#10;                &lt;Box style={{ width: 150, flexDirection: 'row', justifyContent: 'flex-end' }}&gt;&lt;Box style={{ background: '#E0F2FE', borderRadius: 8, padding: '6px 12px' }}&gt;&lt;Text style={{ fontSize: 14, color: '#0369A1', fontWeight: 'bold' }}&gt;L5 效果验证层&lt;/Text&gt;&lt;/Box&gt;&lt;/Box&gt;&#10;            &lt;/Box&gt;&#10;            &lt;Box style={{ flex: 1, flexDirection: 'row', alignItems: 'center', gap: 16, background: '#F7FAFC', borderRadius: 12, padding: '0 20px', borderLeft: '5px solid #0EA5E9' }}&gt;&#10;                &lt;Box style={{ flexDirection: 'column', gap: 2, flex: 1 }}&gt;&#10;                    &lt;Text style={{ fontSize: 18, fontWeight: 'bold', color: '#0B2545' }}&gt;GB/T 45341&lt;/Text&gt;&#10;                    &lt;Text style={{ fontSize: 13, color: '#64748B' }}&gt;数字化转型管理参考架构&lt;/Text&gt;&#10;                &lt;/Box&gt;&#10;                &lt;Box style={{ background: '#0EA5E9', borderRadius: 20, padding: '5px 16px' }}&gt;&lt;Text style={{ fontSize: 15, color: '#FFFFFF', fontWeight: 'bold' }}&gt;搭架构&lt;/Text&gt;&lt;/Box&gt;&#10;                &lt;Box style={{ width: 150, flexDirection: 'row', justifyContent: 'flex-end' }}&gt;&lt;Box style={{ background: '#E0F2FE', borderRadius: 8, padding: '6px 12px' }}&gt;&lt;Text style={{ fontSize: 14, color: '#0369A1', fontWeight: 'bold' }}&gt;L4 + L1 + L2&lt;/Text&gt;&lt;/Box&gt;&lt;/Box&gt;&#10;            &lt;/Box&gt;&#10;            &lt;Box style={{ flex: 1, flexDirection: 'row', alignItems: 'center', gap: 16, background: '#F7FAFC', borderRadius: 12, padding: '0 20px', borderLeft: '5px solid #0D9488' }}&gt;&#10;                &lt;Box style={{ flexDirection: 'column', gap: 2, flex: 1 }}&gt;&#10;                    &lt;Text style={{ fontSize: 18, fontWeight: 'bold', color: '#0B2545' }}&gt;GB/T 45988&lt;/Text&gt;&#10;                    &lt;Text style={{ fontSize: 13, color: '#64748B' }}&gt;数字化转型管理能力体系建设要求&lt;/Text&gt;&#10;                &lt;/Box&gt;&#10;                &lt;Box style={{ background: '#0D9488', borderRadius: 20, padding: '5px 16px' }}&gt;&lt;Text style={{ fontSize: 15, color: '#FFFFFF', fontWeight: 'bold' }}&gt;建能力&lt;/Text&gt;&lt;/Box&gt;&#10;                &lt;Box style={{ width: 150, flexDirection: 'row', justifyContent: 'flex-end' }}&gt;&lt;Box style={{ background: '#CCFBF1', borderRadius: 8, padding: '6px 12px' }}&gt;&lt;Text style={{ fontSize: 14, color: '#0F766E', fontWeight: 'bold' }}&gt;L3 证据采信层&lt;/Text&gt;&lt;/Box&gt;&lt;/Box&gt;&#10;            &lt;/Box&gt;&#10;            &lt;Box style={{ flex: 1, flexDirection: 'row', alignItems: 'center', gap: 16, background: '#F7FAFC', borderRadius: 12, padding: '0 20px', borderLeft: '5px solid #F59E0B' }}&gt;&#10;                &lt;Box style={{ flexDirection: 'column', gap: 2, flex: 1 }}&gt;&#10;                    &lt;Text style={{ fontSize: 18, fontWeight: 'bold', color: '#0B2545' }}&gt;ISO/IEC 42001&lt;/Text&gt;&#10;                    &lt;Text style={{ fontSize: 13, color: '#64748B' }}&gt;人工智能管理体系（全球首个可认证 AI 管理体系标准）&lt;/Text&gt;&#10;                &lt;/Box&gt;&#10;                &lt;Box style={{ background: '#F59E0B', borderRadius: 20, padding: '5px 16px' }}&gt;&lt;Text style={{ fontSize: 15, color: '#FFFFFF', fontWeight: 'bold' }}&gt;守合规&lt;/Text&gt;&lt;/Box&gt;&#10;                &lt;Box style={{ width: 150, flexDirection: 'row', justifyContent: 'flex-end' }}&gt;&lt;Box style={{ background: '#FEF3C7', borderRadius: 8, padding: '6px 12px' }}&gt;&lt;Text style={{ fontSize: 14, color: '#B45309', fontWeight: 'bold' }}&gt;全层级对标&lt;/Text&gt;&lt;/Box&gt;&lt;/Box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7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90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291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518160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四标融合：四项国家标准嵌入全流程</a:t>
            </a:r>
            <a:endParaRPr/>
          </a:p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51816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定目标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·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搭架构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·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建能力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·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守合规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——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合规本身就是信任优势</a:t>
            </a:r>
            <a:endParaRPr/>
          </a:p>
        </p:txBody>
      </p:sp>
      <p:sp>
        <p:nvSpPr>
          <p:cNvPr id="293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国标底座</a:t>
            </a:r>
            <a:endParaRPr/>
          </a:p>
        </p:txBody>
      </p:sp>
      <p:sp>
        <p:nvSpPr>
          <p:cNvPr id="294" name=""/>
          <p:cNvSpPr/>
          <p:nvPr/>
        </p:nvSpPr>
        <p:spPr>
          <a:xfrm rot="0" flipH="0" flipV="0">
            <a:off x="609600" y="1028700"/>
            <a:ext cx="2581275" cy="5276850"/>
          </a:xfrm>
          <a:prstGeom prst="roundRect">
            <a:avLst>
              <a:gd name="adj" fmla="val 5904"/>
            </a:avLst>
          </a:prstGeom>
          <a:gradFill>
            <a:gsLst>
              <a:gs pos="0">
                <a:srgbClr val="0B2545"/>
              </a:gs>
              <a:gs pos="100000">
                <a:srgbClr val="0D9488"/>
              </a:gs>
            </a:gsLst>
            <a:lin ang="4200000" scaled="1"/>
          </a:gradFill>
          <a:ln/>
        </p:spPr>
        <p:txBody>
          <a:bodyPr/>
          <a:p/>
        </p:txBody>
      </p:sp>
      <p:pic>
        <p:nvPicPr>
          <p:cNvPr id="29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38200" y="2200275"/>
            <a:ext cx="438150" cy="438150"/>
          </a:xfrm>
          <a:prstGeom prst="rect">
            <a:avLst/>
          </a:prstGeom>
          <a:ln/>
        </p:spPr>
      </p:pic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838200" y="2771775"/>
            <a:ext cx="2124075" cy="857250"/>
          </a:xfrm>
          <a:prstGeom prst="rect"/>
        </p:spPr>
        <p:txBody>
          <a:bodyPr wrap="none" lIns="0" tIns="0" rIns="0" bIns="0"/>
          <a:p>
            <a:pPr>
              <a:lnSpc>
                <a:spcPct val="125000"/>
              </a:lnSpc>
            </a:pPr>
            <a:r>
              <a:rPr lang="zh-CN" sz="2250" b="1">
                <a:solidFill>
                  <a:srgbClr val="FFFFFF"/>
                </a:solidFill>
                <a:latin typeface="Source Han Sans SC"/>
                <a:ea typeface="Source Han Sans SC"/>
              </a:rPr>
              <a:t>四标</a:t>
            </a:r>
            <a:endParaRPr/>
          </a:p>
          <a:p>
            <a:pPr>
              <a:lnSpc>
                <a:spcPct val="125000"/>
              </a:lnSpc>
            </a:pPr>
            <a:r>
              <a:rPr lang="zh-CN" sz="2250" b="1">
                <a:solidFill>
                  <a:srgbClr val="FFFFFF"/>
                </a:solidFill>
                <a:latin typeface="Source Han Sans SC"/>
                <a:ea typeface="Source Han Sans SC"/>
              </a:rPr>
              <a:t>融合</a:t>
            </a:r>
            <a:endParaRPr/>
          </a:p>
        </p:txBody>
      </p:sp>
      <p:sp>
        <p:nvSpPr>
          <p:cNvPr id="297" name=""/>
          <p:cNvSpPr/>
          <p:nvPr/>
        </p:nvSpPr>
        <p:spPr>
          <a:xfrm rot="0" flipH="0" flipV="0">
            <a:off x="838200" y="3762375"/>
            <a:ext cx="2124075" cy="19050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p/>
        </p:txBody>
      </p:sp>
      <p:sp>
        <p:nvSpPr>
          <p:cNvPr id="298" name="" descr="{&quot;isTemplate&quot;:true,&quot;type&quot;:&quot;text&quot;}"/>
          <p:cNvSpPr txBox="1"/>
          <p:nvPr/>
        </p:nvSpPr>
        <p:spPr>
          <a:xfrm rot="0" flipH="0" flipV="0">
            <a:off x="838200" y="3914775"/>
            <a:ext cx="2124075" cy="885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E0F2FE"/>
                </a:solidFill>
                <a:latin typeface="Source Han Sans SC"/>
                <a:ea typeface="Source Han Sans SC"/>
              </a:rPr>
              <a:t>四项国家标准嵌入</a:t>
            </a:r>
            <a:r>
              <a:rPr lang="en-US" sz="1200">
                <a:solidFill>
                  <a:srgbClr val="E0F2FE"/>
                </a:solidFill>
                <a:latin typeface="Source Han Sans SC"/>
                <a:ea typeface="Source Han Sans SC"/>
              </a:rPr>
              <a:t> GEO </a:t>
            </a:r>
            <a:r>
              <a:rPr lang="zh-CN" sz="1200">
                <a:solidFill>
                  <a:srgbClr val="E0F2FE"/>
                </a:solidFill>
                <a:latin typeface="Source Han Sans SC"/>
                <a:ea typeface="Source Han Sans SC"/>
              </a:rPr>
              <a:t>全流程，建立可审计、可验证、可追溯的合规体系。</a:t>
            </a:r>
            <a:endParaRPr/>
          </a:p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838200" y="4933950"/>
            <a:ext cx="21240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DE68A"/>
                </a:solidFill>
                <a:latin typeface="Source Han Sans SC"/>
                <a:ea typeface="Source Han Sans SC"/>
              </a:rPr>
              <a:t>合规</a:t>
            </a:r>
            <a:r>
              <a:rPr lang="en-US" sz="1275" b="1">
                <a:solidFill>
                  <a:srgbClr val="FDE68A"/>
                </a:solidFill>
                <a:latin typeface="Source Han Sans SC"/>
                <a:ea typeface="Source Han Sans SC"/>
              </a:rPr>
              <a:t> = </a:t>
            </a:r>
            <a:r>
              <a:rPr lang="zh-CN" sz="1275" b="1">
                <a:solidFill>
                  <a:srgbClr val="FDE68A"/>
                </a:solidFill>
                <a:latin typeface="Source Han Sans SC"/>
                <a:ea typeface="Source Han Sans SC"/>
              </a:rPr>
              <a:t>信任优势</a:t>
            </a:r>
            <a:endParaRPr/>
          </a:p>
        </p:txBody>
      </p:sp>
      <p:sp>
        <p:nvSpPr>
          <p:cNvPr id="300" name=""/>
          <p:cNvSpPr/>
          <p:nvPr/>
        </p:nvSpPr>
        <p:spPr>
          <a:xfrm rot="0" flipH="0" flipV="0">
            <a:off x="3429000" y="1028700"/>
            <a:ext cx="8201025" cy="1238250"/>
          </a:xfrm>
          <a:prstGeom prst="roundRect">
            <a:avLst>
              <a:gd name="adj" fmla="val 9231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301" name=""/>
          <p:cNvSpPr/>
          <p:nvPr/>
        </p:nvSpPr>
        <p:spPr>
          <a:xfrm rot="0" flipH="0" flipV="0">
            <a:off x="3429000" y="1028700"/>
            <a:ext cx="8201025" cy="1238250"/>
          </a:xfrm>
          <a:custGeom>
            <a:pathLst>
              <a:path w="861" h="130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3"/>
                </a:lnTo>
                <a:cubicBezTo>
                  <a:pt x="5" y="126"/>
                  <a:pt x="7" y="129"/>
                  <a:pt x="10" y="130"/>
                </a:cubicBezTo>
                <a:cubicBezTo>
                  <a:pt x="4" y="129"/>
                  <a:pt x="0" y="124"/>
                  <a:pt x="0" y="118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B2545"/>
          </a:solidFill>
          <a:ln/>
        </p:spPr>
        <p:txBody>
          <a:bodyPr/>
          <a:p/>
        </p:txBody>
      </p:sp>
      <p:sp>
        <p:nvSpPr>
          <p:cNvPr id="302" name="" descr="{&quot;isTemplate&quot;:true,&quot;type&quot;:&quot;text&quot;}"/>
          <p:cNvSpPr txBox="1"/>
          <p:nvPr/>
        </p:nvSpPr>
        <p:spPr>
          <a:xfrm rot="0" flipH="0" flipV="0">
            <a:off x="3619500" y="1457325"/>
            <a:ext cx="53054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0B2545"/>
                </a:solidFill>
                <a:latin typeface="Source Han Sans SC"/>
                <a:ea typeface="Source Han Sans SC"/>
              </a:rPr>
              <a:t>GB/T 23011</a:t>
            </a:r>
            <a:endParaRPr/>
          </a:p>
        </p:txBody>
      </p:sp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3619500" y="1685925"/>
            <a:ext cx="5305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价值效益参考模型</a:t>
            </a:r>
            <a:endParaRPr/>
          </a:p>
        </p:txBody>
      </p:sp>
      <p:sp>
        <p:nvSpPr>
          <p:cNvPr id="304" name=""/>
          <p:cNvSpPr/>
          <p:nvPr/>
        </p:nvSpPr>
        <p:spPr>
          <a:xfrm rot="0" flipH="0" flipV="0">
            <a:off x="9077325" y="1514475"/>
            <a:ext cx="733425" cy="266700"/>
          </a:xfrm>
          <a:prstGeom prst="roundRect">
            <a:avLst>
              <a:gd name="adj" fmla="val 71429"/>
            </a:avLst>
          </a:prstGeom>
          <a:solidFill>
            <a:srgbClr val="0B2545"/>
          </a:solidFill>
          <a:ln/>
        </p:spPr>
        <p:txBody>
          <a:bodyPr/>
          <a:p/>
        </p:txBody>
      </p:sp>
      <p:sp>
        <p:nvSpPr>
          <p:cNvPr id="305" name="" descr="{&quot;isTemplate&quot;:true,&quot;type&quot;:&quot;text&quot;}"/>
          <p:cNvSpPr txBox="1"/>
          <p:nvPr/>
        </p:nvSpPr>
        <p:spPr>
          <a:xfrm rot="0" flipH="0" flipV="0">
            <a:off x="9229725" y="1562100"/>
            <a:ext cx="4286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Source Han Sans SC"/>
                <a:ea typeface="Source Han Sans SC"/>
              </a:rPr>
              <a:t>定目标</a:t>
            </a:r>
            <a:endParaRPr/>
          </a:p>
        </p:txBody>
      </p:sp>
      <p:sp>
        <p:nvSpPr>
          <p:cNvPr id="306" name=""/>
          <p:cNvSpPr/>
          <p:nvPr/>
        </p:nvSpPr>
        <p:spPr>
          <a:xfrm rot="0" flipH="0" flipV="0">
            <a:off x="10296525" y="1514475"/>
            <a:ext cx="1095375" cy="276225"/>
          </a:xfrm>
          <a:prstGeom prst="roundRect">
            <a:avLst>
              <a:gd name="adj" fmla="val 27586"/>
            </a:avLst>
          </a:prstGeom>
          <a:solidFill>
            <a:srgbClr val="E0F2FE"/>
          </a:solidFill>
          <a:ln/>
        </p:spPr>
        <p:txBody>
          <a:bodyPr/>
          <a:p/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10410825" y="1571625"/>
            <a:ext cx="8667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369A1"/>
                </a:solidFill>
                <a:latin typeface="Source Han Sans SC"/>
                <a:ea typeface="Source Han Sans SC"/>
              </a:rPr>
              <a:t>L5 </a:t>
            </a:r>
            <a:r>
              <a:rPr lang="zh-CN" sz="1050" b="1">
                <a:solidFill>
                  <a:srgbClr val="0369A1"/>
                </a:solidFill>
                <a:latin typeface="Source Han Sans SC"/>
                <a:ea typeface="Source Han Sans SC"/>
              </a:rPr>
              <a:t>效果验证层</a:t>
            </a:r>
            <a:endParaRPr/>
          </a:p>
        </p:txBody>
      </p:sp>
      <p:sp>
        <p:nvSpPr>
          <p:cNvPr id="308" name=""/>
          <p:cNvSpPr/>
          <p:nvPr/>
        </p:nvSpPr>
        <p:spPr>
          <a:xfrm rot="0" flipH="0" flipV="0">
            <a:off x="3429000" y="2381250"/>
            <a:ext cx="8201025" cy="1228725"/>
          </a:xfrm>
          <a:prstGeom prst="roundRect">
            <a:avLst>
              <a:gd name="adj" fmla="val 9302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309" name=""/>
          <p:cNvSpPr/>
          <p:nvPr/>
        </p:nvSpPr>
        <p:spPr>
          <a:xfrm rot="0" flipH="0" flipV="0">
            <a:off x="3429000" y="2381250"/>
            <a:ext cx="8201025" cy="1228725"/>
          </a:xfrm>
          <a:custGeom>
            <a:pathLst>
              <a:path w="861" h="129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2"/>
                </a:lnTo>
                <a:cubicBezTo>
                  <a:pt x="5" y="125"/>
                  <a:pt x="7" y="128"/>
                  <a:pt x="10" y="129"/>
                </a:cubicBezTo>
                <a:cubicBezTo>
                  <a:pt x="4" y="128"/>
                  <a:pt x="0" y="123"/>
                  <a:pt x="0" y="117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310" name="" descr="{&quot;isTemplate&quot;:true,&quot;type&quot;:&quot;text&quot;}"/>
          <p:cNvSpPr txBox="1"/>
          <p:nvPr/>
        </p:nvSpPr>
        <p:spPr>
          <a:xfrm rot="0" flipH="0" flipV="0">
            <a:off x="3619500" y="2809875"/>
            <a:ext cx="53054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0B2545"/>
                </a:solidFill>
                <a:latin typeface="Source Han Sans SC"/>
                <a:ea typeface="Source Han Sans SC"/>
              </a:rPr>
              <a:t>GB/T 45341</a:t>
            </a:r>
            <a:endParaRPr/>
          </a:p>
        </p:txBody>
      </p:sp>
      <p:sp>
        <p:nvSpPr>
          <p:cNvPr id="311" name="" descr="{&quot;isTemplate&quot;:true,&quot;type&quot;:&quot;text&quot;}"/>
          <p:cNvSpPr txBox="1"/>
          <p:nvPr/>
        </p:nvSpPr>
        <p:spPr>
          <a:xfrm rot="0" flipH="0" flipV="0">
            <a:off x="3619500" y="3038475"/>
            <a:ext cx="5305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数字化转型管理参考架构</a:t>
            </a:r>
            <a:endParaRPr/>
          </a:p>
        </p:txBody>
      </p:sp>
      <p:sp>
        <p:nvSpPr>
          <p:cNvPr id="312" name=""/>
          <p:cNvSpPr/>
          <p:nvPr/>
        </p:nvSpPr>
        <p:spPr>
          <a:xfrm rot="0" flipH="0" flipV="0">
            <a:off x="9077325" y="2867025"/>
            <a:ext cx="733425" cy="266700"/>
          </a:xfrm>
          <a:prstGeom prst="roundRect">
            <a:avLst>
              <a:gd name="adj" fmla="val 71429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313" name="" descr="{&quot;isTemplate&quot;:true,&quot;type&quot;:&quot;text&quot;}"/>
          <p:cNvSpPr txBox="1"/>
          <p:nvPr/>
        </p:nvSpPr>
        <p:spPr>
          <a:xfrm rot="0" flipH="0" flipV="0">
            <a:off x="9229725" y="2914650"/>
            <a:ext cx="4286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Source Han Sans SC"/>
                <a:ea typeface="Source Han Sans SC"/>
              </a:rPr>
              <a:t>搭架构</a:t>
            </a:r>
            <a:endParaRPr/>
          </a:p>
        </p:txBody>
      </p:sp>
      <p:sp>
        <p:nvSpPr>
          <p:cNvPr id="314" name=""/>
          <p:cNvSpPr/>
          <p:nvPr/>
        </p:nvSpPr>
        <p:spPr>
          <a:xfrm rot="0" flipH="0" flipV="0">
            <a:off x="10334625" y="2857500"/>
            <a:ext cx="1057275" cy="276225"/>
          </a:xfrm>
          <a:prstGeom prst="roundRect">
            <a:avLst>
              <a:gd name="adj" fmla="val 27586"/>
            </a:avLst>
          </a:prstGeom>
          <a:solidFill>
            <a:srgbClr val="E0F2FE"/>
          </a:solidFill>
          <a:ln/>
        </p:spPr>
        <p:txBody>
          <a:bodyPr/>
          <a:p/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10448925" y="2914650"/>
            <a:ext cx="8286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369A1"/>
                </a:solidFill>
                <a:latin typeface="Source Han Sans SC"/>
                <a:ea typeface="Source Han Sans SC"/>
              </a:rPr>
              <a:t>L4 + L1 + L2</a:t>
            </a:r>
            <a:endParaRPr/>
          </a:p>
        </p:txBody>
      </p:sp>
      <p:sp>
        <p:nvSpPr>
          <p:cNvPr id="316" name=""/>
          <p:cNvSpPr/>
          <p:nvPr/>
        </p:nvSpPr>
        <p:spPr>
          <a:xfrm rot="0" flipH="0" flipV="0">
            <a:off x="3429000" y="3724275"/>
            <a:ext cx="8201025" cy="1238250"/>
          </a:xfrm>
          <a:prstGeom prst="roundRect">
            <a:avLst>
              <a:gd name="adj" fmla="val 9231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317" name=""/>
          <p:cNvSpPr/>
          <p:nvPr/>
        </p:nvSpPr>
        <p:spPr>
          <a:xfrm rot="0" flipH="0" flipV="0">
            <a:off x="3429000" y="3724275"/>
            <a:ext cx="8201025" cy="1238250"/>
          </a:xfrm>
          <a:custGeom>
            <a:pathLst>
              <a:path w="861" h="130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3"/>
                </a:lnTo>
                <a:cubicBezTo>
                  <a:pt x="5" y="126"/>
                  <a:pt x="7" y="129"/>
                  <a:pt x="10" y="130"/>
                </a:cubicBezTo>
                <a:cubicBezTo>
                  <a:pt x="4" y="129"/>
                  <a:pt x="0" y="124"/>
                  <a:pt x="0" y="118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D9488"/>
          </a:solidFill>
          <a:ln/>
        </p:spPr>
        <p:txBody>
          <a:bodyPr/>
          <a:p/>
        </p:txBody>
      </p:sp>
      <p:sp>
        <p:nvSpPr>
          <p:cNvPr id="318" name="" descr="{&quot;isTemplate&quot;:true,&quot;type&quot;:&quot;text&quot;}"/>
          <p:cNvSpPr txBox="1"/>
          <p:nvPr/>
        </p:nvSpPr>
        <p:spPr>
          <a:xfrm rot="0" flipH="0" flipV="0">
            <a:off x="3619500" y="4152900"/>
            <a:ext cx="53054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0B2545"/>
                </a:solidFill>
                <a:latin typeface="Source Han Sans SC"/>
                <a:ea typeface="Source Han Sans SC"/>
              </a:rPr>
              <a:t>GB/T 45988</a:t>
            </a:r>
            <a:endParaRPr/>
          </a:p>
        </p:txBody>
      </p:sp>
      <p:sp>
        <p:nvSpPr>
          <p:cNvPr id="319" name="" descr="{&quot;isTemplate&quot;:true,&quot;type&quot;:&quot;text&quot;}"/>
          <p:cNvSpPr txBox="1"/>
          <p:nvPr/>
        </p:nvSpPr>
        <p:spPr>
          <a:xfrm rot="0" flipH="0" flipV="0">
            <a:off x="3619500" y="4381500"/>
            <a:ext cx="5305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数字化转型管理能力体系建设要求</a:t>
            </a:r>
            <a:endParaRPr/>
          </a:p>
        </p:txBody>
      </p:sp>
      <p:sp>
        <p:nvSpPr>
          <p:cNvPr id="320" name=""/>
          <p:cNvSpPr/>
          <p:nvPr/>
        </p:nvSpPr>
        <p:spPr>
          <a:xfrm rot="0" flipH="0" flipV="0">
            <a:off x="9077325" y="4210050"/>
            <a:ext cx="733425" cy="266700"/>
          </a:xfrm>
          <a:prstGeom prst="roundRect">
            <a:avLst>
              <a:gd name="adj" fmla="val 71429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321" name="" descr="{&quot;isTemplate&quot;:true,&quot;type&quot;:&quot;text&quot;}"/>
          <p:cNvSpPr txBox="1"/>
          <p:nvPr/>
        </p:nvSpPr>
        <p:spPr>
          <a:xfrm rot="0" flipH="0" flipV="0">
            <a:off x="9229725" y="4257675"/>
            <a:ext cx="4286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Source Han Sans SC"/>
                <a:ea typeface="Source Han Sans SC"/>
              </a:rPr>
              <a:t>建能力</a:t>
            </a:r>
            <a:endParaRPr/>
          </a:p>
        </p:txBody>
      </p:sp>
      <p:sp>
        <p:nvSpPr>
          <p:cNvPr id="322" name=""/>
          <p:cNvSpPr/>
          <p:nvPr/>
        </p:nvSpPr>
        <p:spPr>
          <a:xfrm rot="0" flipH="0" flipV="0">
            <a:off x="10296525" y="4210050"/>
            <a:ext cx="1095375" cy="276225"/>
          </a:xfrm>
          <a:prstGeom prst="roundRect">
            <a:avLst>
              <a:gd name="adj" fmla="val 27586"/>
            </a:avLst>
          </a:prstGeom>
          <a:solidFill>
            <a:srgbClr val="CCFBF1"/>
          </a:solidFill>
          <a:ln/>
        </p:spPr>
        <p:txBody>
          <a:bodyPr/>
          <a:p/>
        </p:txBody>
      </p:sp>
      <p:sp>
        <p:nvSpPr>
          <p:cNvPr id="323" name="" descr="{&quot;isTemplate&quot;:true,&quot;type&quot;:&quot;text&quot;}"/>
          <p:cNvSpPr txBox="1"/>
          <p:nvPr/>
        </p:nvSpPr>
        <p:spPr>
          <a:xfrm rot="0" flipH="0" flipV="0">
            <a:off x="10410825" y="4267200"/>
            <a:ext cx="86677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F766E"/>
                </a:solidFill>
                <a:latin typeface="Source Han Sans SC"/>
                <a:ea typeface="Source Han Sans SC"/>
              </a:rPr>
              <a:t>L3 </a:t>
            </a:r>
            <a:r>
              <a:rPr lang="zh-CN" sz="1050" b="1">
                <a:solidFill>
                  <a:srgbClr val="0F766E"/>
                </a:solidFill>
                <a:latin typeface="Source Han Sans SC"/>
                <a:ea typeface="Source Han Sans SC"/>
              </a:rPr>
              <a:t>证据采信层</a:t>
            </a:r>
            <a:endParaRPr/>
          </a:p>
        </p:txBody>
      </p:sp>
      <p:sp>
        <p:nvSpPr>
          <p:cNvPr id="324" name=""/>
          <p:cNvSpPr/>
          <p:nvPr/>
        </p:nvSpPr>
        <p:spPr>
          <a:xfrm rot="0" flipH="0" flipV="0">
            <a:off x="3429000" y="5076825"/>
            <a:ext cx="8201025" cy="1228725"/>
          </a:xfrm>
          <a:prstGeom prst="roundRect">
            <a:avLst>
              <a:gd name="adj" fmla="val 9302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325" name=""/>
          <p:cNvSpPr/>
          <p:nvPr/>
        </p:nvSpPr>
        <p:spPr>
          <a:xfrm rot="0" flipH="0" flipV="0">
            <a:off x="3429000" y="5076825"/>
            <a:ext cx="8201025" cy="1228725"/>
          </a:xfrm>
          <a:custGeom>
            <a:pathLst>
              <a:path w="861" h="129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2"/>
                </a:lnTo>
                <a:cubicBezTo>
                  <a:pt x="5" y="125"/>
                  <a:pt x="7" y="128"/>
                  <a:pt x="10" y="129"/>
                </a:cubicBezTo>
                <a:cubicBezTo>
                  <a:pt x="4" y="128"/>
                  <a:pt x="0" y="123"/>
                  <a:pt x="0" y="117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p/>
        </p:txBody>
      </p:sp>
      <p:sp>
        <p:nvSpPr>
          <p:cNvPr id="326" name="" descr="{&quot;isTemplate&quot;:true,&quot;type&quot;:&quot;text&quot;}"/>
          <p:cNvSpPr txBox="1"/>
          <p:nvPr/>
        </p:nvSpPr>
        <p:spPr>
          <a:xfrm rot="0" flipH="0" flipV="0">
            <a:off x="3619500" y="5505450"/>
            <a:ext cx="53054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0B2545"/>
                </a:solidFill>
                <a:latin typeface="Source Han Sans SC"/>
                <a:ea typeface="Source Han Sans SC"/>
              </a:rPr>
              <a:t>ISO/IEC 42001</a:t>
            </a:r>
            <a:endParaRPr/>
          </a:p>
        </p:txBody>
      </p:sp>
      <p:sp>
        <p:nvSpPr>
          <p:cNvPr id="327" name="" descr="{&quot;isTemplate&quot;:true,&quot;type&quot;:&quot;text&quot;}"/>
          <p:cNvSpPr txBox="1"/>
          <p:nvPr/>
        </p:nvSpPr>
        <p:spPr>
          <a:xfrm rot="0" flipH="0" flipV="0">
            <a:off x="3619500" y="5734050"/>
            <a:ext cx="53054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人工智能管理体系（全球首个可认证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AI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管理体系标准）</a:t>
            </a:r>
            <a:endParaRPr/>
          </a:p>
        </p:txBody>
      </p:sp>
      <p:sp>
        <p:nvSpPr>
          <p:cNvPr id="328" name=""/>
          <p:cNvSpPr/>
          <p:nvPr/>
        </p:nvSpPr>
        <p:spPr>
          <a:xfrm rot="0" flipH="0" flipV="0">
            <a:off x="9077325" y="5562600"/>
            <a:ext cx="733425" cy="266700"/>
          </a:xfrm>
          <a:prstGeom prst="roundRect">
            <a:avLst>
              <a:gd name="adj" fmla="val 71429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29" name="" descr="{&quot;isTemplate&quot;:true,&quot;type&quot;:&quot;text&quot;}"/>
          <p:cNvSpPr txBox="1"/>
          <p:nvPr/>
        </p:nvSpPr>
        <p:spPr>
          <a:xfrm rot="0" flipH="0" flipV="0">
            <a:off x="9229725" y="5610225"/>
            <a:ext cx="4286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Source Han Sans SC"/>
                <a:ea typeface="Source Han Sans SC"/>
              </a:rPr>
              <a:t>守合规</a:t>
            </a:r>
            <a:endParaRPr/>
          </a:p>
        </p:txBody>
      </p:sp>
      <p:sp>
        <p:nvSpPr>
          <p:cNvPr id="330" name=""/>
          <p:cNvSpPr/>
          <p:nvPr/>
        </p:nvSpPr>
        <p:spPr>
          <a:xfrm rot="0" flipH="0" flipV="0">
            <a:off x="10496550" y="5553075"/>
            <a:ext cx="895350" cy="276225"/>
          </a:xfrm>
          <a:prstGeom prst="roundRect">
            <a:avLst>
              <a:gd name="adj" fmla="val 27586"/>
            </a:avLst>
          </a:prstGeom>
          <a:solidFill>
            <a:srgbClr val="FEF3C7"/>
          </a:solidFill>
          <a:ln/>
        </p:spPr>
        <p:txBody>
          <a:bodyPr/>
          <a:p/>
        </p:txBody>
      </p:sp>
      <p:sp>
        <p:nvSpPr>
          <p:cNvPr id="331" name="" descr="{&quot;isTemplate&quot;:true,&quot;type&quot;:&quot;text&quot;}"/>
          <p:cNvSpPr txBox="1"/>
          <p:nvPr/>
        </p:nvSpPr>
        <p:spPr>
          <a:xfrm rot="0" flipH="0" flipV="0">
            <a:off x="10610850" y="5610225"/>
            <a:ext cx="66675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B45309"/>
                </a:solidFill>
                <a:latin typeface="Source Han Sans SC"/>
                <a:ea typeface="Source Han Sans SC"/>
              </a:rPr>
              <a:t>全层级对标</a:t>
            </a:r>
            <a:endParaRPr/>
          </a:p>
        </p:txBody>
      </p:sp>
      <p:sp>
        <p:nvSpPr>
          <p:cNvPr id="332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333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17 / 27</a:t>
            </a:r>
            <a:endParaRPr/>
          </a:p>
        </p:txBody>
      </p:sp>
    </p:spTree>
  </p:cSld>
</p:sld>
</file>

<file path=ppt/slides/slide18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334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双时序逻辑：讲得通，更落得了地&lt;/Text&gt;&#10;                &lt;Text style={{ fontSize: 15, color: '#64748B' }}&gt;同一个五层体系，两套时序——分别服务“解释”与“施工”&lt;/Text&gt;&#10;            &lt;/Box&gt;&#10;        &lt;/Box&gt;&#10;        &lt;Text style={{ fontSize: 13, color: '#94A3B8', letterSpacing: 2, marginTop: 10 }}&gt;核心护城河&lt;/Text&gt;&#10;    &lt;/Box&gt;&#10;&#10;    &lt;Box style={{ flex: 1, flexDirection: 'column', gap: 14 }}&gt;&#10;        &lt;Box style={{ flex: 1, flexDirection: 'row', gap: 20 }}&gt;&#10;            &lt;Box style={{ flex: 1, flexDirection: 'column', borderRadius: 16, border: '1px solid #E2E8F0', overflow: 'hidden' }}&gt;&#10;                &lt;Box style={{ background: 'linear-gradient(135deg, #0B2545 0%, #0EA5E9 100%)', padding: '14px 22px', flexDirection: 'row', alignItems: 'center', justifyContent: 'space-between' }}&gt;&#10;                    &lt;Box style={{ flexDirection: 'row', alignItems: 'center', gap: 10 }}&gt;&#10;                        &lt;FAIcon name='microchip' style={{ fill: '#FFFFFF', width: 20, height: 20 }} /&gt;&#10;                        &lt;Text style={{ fontSize: 18, fontWeight: 'bold', color: '#FFFFFF' }}&gt;AI 推理时序&lt;/Text&gt;&#10;                    &lt;/Box&gt;&#10;                    &lt;Text style={{ fontSize: 12, color: '#0B2545', background: '#BAE6FD', padding: '3px 10px', borderRadius: 8, fontWeight: 'bold' }}&gt;解释 AI 如何感知企业&lt;/Text&gt;&#10;                &lt;/Box&gt;&#10;                &lt;Box style={{ flex: 1, padding: '12px 22px', flexDirection: 'column', justifyContent: 'space-between' }}&gt;&#10;                    &lt;Box style={{ flexDirection: 'row', alignItems: 'center', gap: 12 }}&gt;&lt;Box style={{ width: 26, height: 26, borderRadius: 13, background: '#0EA5E9', justifyContent: 'center', alignItems: 'center' }}&gt;&lt;Text style={{ fontSize: 13, fontWeight: 'bold', color: '#FFFFFF' }}&gt;1&lt;/Text&gt;&lt;/Box&gt;&lt;Text style={{ fontSize: 17, color: '#1E293B', fontWeight: 'bold' }}&gt;识别身份&lt;/Text&gt;&lt;/Box&gt;&#10;                    &lt;Box style={{ flexDirection: 'row', alignItems: 'center', gap: 12 }}&gt;&lt;Box style={{ width: 26, height: 26, borderRadius: 13, background: '#0EA5E9', justifyContent: 'center', alignItems: 'center' }}&gt;&lt;Text style={{ fontSize: 13, fontWeight: 'bold', color: '#FFFFFF' }}&gt;2&lt;/Text&gt;&lt;/Box&gt;&lt;Text style={{ fontSize: 17, color: '#1E293B', fontWeight: 'bold' }}&gt;匹配场景&lt;/Text&gt;&lt;/Box&gt;&#10;                    &lt;Box style={{ flexDirection: 'row', alignItems: 'center', gap: 12 }}&gt;&lt;Box style={{ width: 26, height: 26, borderRadius: 13, background: '#0EA5E9', justifyContent: 'center', alignItems: 'center' }}&gt;&lt;Text style={{ fontSize: 13, fontWeight: 'bold', color: '#FFFFFF' }}&gt;3&lt;/Text&gt;&lt;/Box&gt;&lt;Text style={{ fontSize: 17, color: '#1E293B', fontWeight: 'bold' }}&gt;采信证据&lt;/Text&gt;&lt;/Box&gt;&#10;                    &lt;Box style={{ flexDirection: 'row', alignItems: 'center', gap: 12 }}&gt;&lt;Box style={{ width: 26, height: 26, borderRadius: 13, background: '#0EA5E9', justifyContent: 'center', alignItems: 'center' }}&gt;&lt;Text style={{ fontSize: 13, fontWeight: 'bold', color: '#FFFFFF' }}&gt;4&lt;/Text&gt;&lt;/Box&gt;&lt;Text style={{ fontSize: 17, color: '#1E293B', fontWeight: 'bold' }}&gt;统一资产&lt;/Text&gt;&lt;/Box&gt;&#10;                    &lt;Box style={{ flexDirection: 'row', alignItems: 'center', gap: 12 }}&gt;&lt;Box style={{ width: 26, height: 26, borderRadius: 13, background: '#0EA5E9', justifyContent: 'center', alignItems: 'center' }}&gt;&lt;Text style={{ fontSize: 13, fontWeight: 'bold', color: '#FFFFFF' }}&gt;5&lt;/Text&gt;&lt;/Box&gt;&lt;Text style={{ fontSize: 17, color: '#1E293B', fontWeight: 'bold' }}&gt;验证效果&lt;/Text&gt;&lt;/Box&gt;&#10;                &lt;/Box&gt;&#10;                &lt;Box style={{ padding: '10px 22px', background: '#F7FAFC', borderTop: '1px solid #E2E8F0' }}&gt;&#10;                    &lt;Text style={{ fontSize: 13, color: '#64748B' }}&gt;适用：客户宣讲 · 叙事诊断 · 效果复盘&lt;/Text&gt;&#10;                &lt;/Box&gt;&#10;            &lt;/Box&gt;&#10;&#10;            &lt;Box style={{ flex: 1, flexDirection: 'column', borderRadius: 16, border: '1px solid #E2E8F0', overflow: 'hidden' }}&gt;&#10;                &lt;Box style={{ background: 'linear-gradient(135deg, #0D9488 0%, #0B2545 100%)', padding: '14px 22px', flexDirection: 'row', alignItems: 'center', justifyContent: 'space-between' }}&gt;&#10;                    &lt;Box style={{ flexDirection: 'row', alignItems: 'center', gap: 10 }}&gt;&#10;                        &lt;FAIcon name='screwdriver-wrench' style={{ fill: '#FFFFFF', width: 20, height: 20 }} /&gt;&#10;                        &lt;Text style={{ fontSize: 18, fontWeight: 'bold', color: '#FFFFFF' }}&gt;项目实施时序&lt;/Text&gt;&#10;                    &lt;/Box&gt;&#10;                    &lt;Text style={{ fontSize: 12, color: '#FFFFFF', background: '#F59E0B', padding: '3px 10px', borderRadius: 8, fontWeight: 'bold' }}&gt;指导企业如何落地&lt;/Text&gt;&#10;                &lt;/Box&gt;&#10;                &lt;Box style={{ flex: 1, padding: '12px 22px', flexDirection: 'column', justifyContent: 'space-between' }}&gt;&#10;                    &lt;Box style={{ flexDirection: 'row', alignItems: 'center', gap: 12 }}&gt;&lt;Box style={{ width: 26, height: 26, borderRadius: 13, background: '#0D9488', justifyContent: 'center', alignItems: 'center' }}&gt;&lt;Text style={{ fontSize: 13, fontWeight: 'bold', color: '#FFFFFF' }}&gt;1&lt;/Text&gt;&lt;/Box&gt;&lt;Text style={{ fontSize: 17, color: '#1E293B', fontWeight: 'bold' }}&gt;身份锚定&lt;/Text&gt;&lt;/Box&gt;&#10;                    &lt;Box style={{ flexDirection: 'row', alignItems: 'center', gap: 12 }}&gt;&lt;Box style={{ width: 26, height: 26, borderRadius: 13, background: '#0D9488', justifyContent: 'center', alignItems: 'center' }}&gt;&lt;Text style={{ fontSize: 13, fontWeight: 'bold', color: '#FFFFFF' }}&gt;2&lt;/Text&gt;&lt;/Box&gt;&lt;Text style={{ fontSize: 17, color: '#1E293B', fontWeight: 'bold' }}&gt;资产统一&lt;/Text&gt;&lt;/Box&gt;&#10;                    &lt;Box style={{ flexDirection: 'row', alignItems: 'center', gap: 12 }}&gt;&lt;Box style={{ width: 26, height: 26, borderRadius: 13, background: '#0D9488', justifyContent: 'center', alignItems: 'center' }}&gt;&lt;Text style={{ fontSize: 13, fontWeight: 'bold', color: '#FFFFFF' }}&gt;3&lt;/Text&gt;&lt;/Box&gt;&lt;Text style={{ fontSize: 17, color: '#1E293B', fontWeight: 'bold' }}&gt;场景匹配&lt;/Text&gt;&lt;/Box&gt;&#10;                    &lt;Box style={{ flexDirection: 'row', alignItems: 'center', gap: 12 }}&gt;&lt;Box style={{ width: 26, height: 26, borderRadius: 13, background: '#0D9488', justifyContent: 'center', alignItems: 'center' }}&gt;&lt;Text style={{ fontSize: 13, fontWeight: 'bold', color: '#FFFFFF' }}&gt;4&lt;/Text&gt;&lt;/Box&gt;&lt;Text style={{ fontSize: 17, color: '#1E293B', fontWeight: 'bold' }}&gt;证据采信&lt;/Text&gt;&lt;/Box&gt;&#10;                    &lt;Box style={{ flexDirection: 'row', alignItems: 'center', gap: 12 }}&gt;&lt;Box style={{ width: 26, height: 26, borderRadius: 13, background: '#0D9488', justifyContent: 'center', alignItems: 'center' }}&gt;&lt;Text style={{ fontSize: 13, fontWeight: 'bold', color: '#FFFFFF' }}&gt;5&lt;/Text&gt;&lt;/Box&gt;&lt;Text style={{ fontSize: 17, color: '#1E293B', fontWeight: 'bold' }}&gt;效果验证&lt;/Text&gt;&lt;/Box&gt;&#10;                &lt;/Box&gt;&#10;                &lt;Box style={{ padding: '10px 22px', background: '#F7FAFC', borderTop: '1px solid #E2E8F0' }}&gt;&#10;                    &lt;Text style={{ fontSize: 13, color: '#64748B' }}&gt;适用：项目启动 · 交付执行 · 团队培训&lt;/Text&gt;&#10;                &lt;/Box&gt;&#10;            &lt;/Box&gt;&#10;        &lt;/Box&gt;&#10;&#10;        &lt;Box style={{ height: 66, borderRadius: 12, background: 'linear-gradient(90deg, rgba(245,158,11,0.10) 0%, rgba(11,37,69,0.06) 100%)', border: '1px solid #E2E8F0', flexDirection: 'row', alignItems: 'center', padding: '0 26px', gap: 14 }}&gt;&#10;            &lt;FAIcon name='circle-exclamation' style={{ fill: '#F59E0B', width: 24, height: 24 }} /&gt;&#10;            &lt;Text style={{ fontSize: 17, color: '#0B2545' }}&gt;市面模型多将两者混为一谈，导致&lt;span style={{ fontWeight: 'bold', color: '#B45309' }}&gt;“讲得通、落不了地”&lt;/span&gt;——双时序正是我们的核心壁垒。&lt;/Text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8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36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337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485775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双时序逻辑：讲得通，更落得了地</a:t>
            </a:r>
            <a:endParaRPr/>
          </a:p>
        </p:txBody>
      </p:sp>
      <p:sp>
        <p:nvSpPr>
          <p:cNvPr id="338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48577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同一个五层体系，两套时序——分别服务“解释”与“施工”</a:t>
            </a:r>
            <a:endParaRPr/>
          </a:p>
        </p:txBody>
      </p:sp>
      <p:sp>
        <p:nvSpPr>
          <p:cNvPr id="339" name="" descr="{&quot;isTemplate&quot;:true,&quot;type&quot;:&quot;text&quot;}"/>
          <p:cNvSpPr txBox="1"/>
          <p:nvPr/>
        </p:nvSpPr>
        <p:spPr>
          <a:xfrm rot="0" flipH="0" flipV="0">
            <a:off x="10868025" y="342900"/>
            <a:ext cx="7143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核心护城河</a:t>
            </a:r>
            <a:endParaRPr/>
          </a:p>
        </p:txBody>
      </p:sp>
      <p:sp>
        <p:nvSpPr>
          <p:cNvPr id="340" name=""/>
          <p:cNvSpPr/>
          <p:nvPr/>
        </p:nvSpPr>
        <p:spPr>
          <a:xfrm rot="0" flipH="0" flipV="0">
            <a:off x="609600" y="1028700"/>
            <a:ext cx="5391150" cy="4514850"/>
          </a:xfrm>
          <a:prstGeom prst="roundRect">
            <a:avLst>
              <a:gd name="adj" fmla="val 3376"/>
            </a:avLst>
          </a:prstGeom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341" name=""/>
          <p:cNvSpPr/>
          <p:nvPr/>
        </p:nvSpPr>
        <p:spPr>
          <a:xfrm rot="0" flipH="0" flipV="0">
            <a:off x="609600" y="1028700"/>
            <a:ext cx="5391150" cy="476250"/>
          </a:xfrm>
          <a:custGeom>
            <a:pathLst>
              <a:path w="566" h="50">
                <a:moveTo>
                  <a:pt x="550" y="0"/>
                </a:moveTo>
                <a:cubicBezTo>
                  <a:pt x="559" y="0"/>
                  <a:pt x="566" y="7"/>
                  <a:pt x="566" y="16"/>
                </a:cubicBezTo>
                <a:lnTo>
                  <a:pt x="566" y="50"/>
                </a:lnTo>
                <a:lnTo>
                  <a:pt x="0" y="50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550" y="0"/>
                </a:lnTo>
                <a:close/>
              </a:path>
            </a:pathLst>
          </a:cu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34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19150" y="1171575"/>
            <a:ext cx="190500" cy="190500"/>
          </a:xfrm>
          <a:prstGeom prst="rect">
            <a:avLst/>
          </a:prstGeom>
          <a:ln/>
        </p:spPr>
      </p:pic>
      <p:sp>
        <p:nvSpPr>
          <p:cNvPr id="343" name="" descr="{&quot;isTemplate&quot;:true,&quot;type&quot;:&quot;text&quot;}"/>
          <p:cNvSpPr txBox="1"/>
          <p:nvPr/>
        </p:nvSpPr>
        <p:spPr>
          <a:xfrm rot="0" flipH="0" flipV="0">
            <a:off x="1104900" y="1162050"/>
            <a:ext cx="923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Source Han Sans SC"/>
                <a:ea typeface="Source Han Sans SC"/>
              </a:rPr>
              <a:t>AI </a:t>
            </a: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推理时序</a:t>
            </a:r>
            <a:endParaRPr/>
          </a:p>
        </p:txBody>
      </p:sp>
      <p:sp>
        <p:nvSpPr>
          <p:cNvPr id="344" name=""/>
          <p:cNvSpPr/>
          <p:nvPr/>
        </p:nvSpPr>
        <p:spPr>
          <a:xfrm rot="0" flipH="0" flipV="0">
            <a:off x="4486275" y="1171575"/>
            <a:ext cx="1304925" cy="200025"/>
          </a:xfrm>
          <a:custGeom>
            <a:pathLst>
              <a:path w="137" h="21">
                <a:moveTo>
                  <a:pt x="129" y="0"/>
                </a:moveTo>
                <a:cubicBezTo>
                  <a:pt x="134" y="0"/>
                  <a:pt x="137" y="4"/>
                  <a:pt x="137" y="8"/>
                </a:cubicBezTo>
                <a:cubicBezTo>
                  <a:pt x="138" y="11"/>
                  <a:pt x="137" y="14"/>
                  <a:pt x="136" y="17"/>
                </a:cubicBezTo>
                <a:cubicBezTo>
                  <a:pt x="134" y="20"/>
                  <a:pt x="132" y="21"/>
                  <a:pt x="129" y="21"/>
                </a:cubicBezTo>
                <a:lnTo>
                  <a:pt x="8" y="21"/>
                </a:lnTo>
                <a:cubicBezTo>
                  <a:pt x="4" y="21"/>
                  <a:pt x="0" y="17"/>
                  <a:pt x="0" y="13"/>
                </a:cubicBezTo>
                <a:cubicBezTo>
                  <a:pt x="-1" y="10"/>
                  <a:pt x="0" y="7"/>
                  <a:pt x="1" y="4"/>
                </a:cubicBezTo>
                <a:cubicBezTo>
                  <a:pt x="3" y="1"/>
                  <a:pt x="5" y="0"/>
                  <a:pt x="8" y="0"/>
                </a:cubicBezTo>
                <a:lnTo>
                  <a:pt x="129" y="0"/>
                </a:lnTo>
                <a:close/>
              </a:path>
            </a:pathLst>
          </a:custGeom>
          <a:solidFill>
            <a:srgbClr val="BAE6FD"/>
          </a:solidFill>
          <a:ln/>
        </p:spPr>
        <p:txBody>
          <a:bodyPr/>
          <a:p/>
        </p:txBody>
      </p:sp>
      <p:sp>
        <p:nvSpPr>
          <p:cNvPr id="345" name="" descr="{&quot;isTemplate&quot;:true,&quot;type&quot;:&quot;text&quot;}"/>
          <p:cNvSpPr txBox="1"/>
          <p:nvPr/>
        </p:nvSpPr>
        <p:spPr>
          <a:xfrm rot="0" flipH="0" flipV="0">
            <a:off x="4486275" y="1171575"/>
            <a:ext cx="1304925" cy="200025"/>
          </a:xfrm>
          <a:prstGeom prst="rect"/>
        </p:spPr>
        <p:txBody>
          <a:bodyPr wrap="none" lIns="71438" tIns="21431" rIns="71438" bIns="21431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B2545"/>
                </a:solidFill>
                <a:highlight>
                  <a:srgbClr val="BAE6FD"/>
                </a:highlight>
                <a:latin typeface="Source Han Sans SC"/>
                <a:ea typeface="Source Han Sans SC"/>
              </a:rPr>
              <a:t>解释</a:t>
            </a:r>
            <a:r>
              <a:rPr lang="en-US" sz="900" b="1">
                <a:solidFill>
                  <a:srgbClr val="0B2545"/>
                </a:solidFill>
                <a:highlight>
                  <a:srgbClr val="BAE6FD"/>
                </a:highlight>
                <a:latin typeface="Source Han Sans SC"/>
                <a:ea typeface="Source Han Sans SC"/>
              </a:rPr>
              <a:t> AI </a:t>
            </a:r>
            <a:r>
              <a:rPr lang="zh-CN" sz="900" b="1">
                <a:solidFill>
                  <a:srgbClr val="0B2545"/>
                </a:solidFill>
                <a:highlight>
                  <a:srgbClr val="BAE6FD"/>
                </a:highlight>
                <a:latin typeface="Source Han Sans SC"/>
                <a:ea typeface="Source Han Sans SC"/>
              </a:rPr>
              <a:t>如何感知企业</a:t>
            </a:r>
            <a:endParaRPr/>
          </a:p>
        </p:txBody>
      </p:sp>
      <p:sp>
        <p:nvSpPr>
          <p:cNvPr id="346" name=""/>
          <p:cNvSpPr/>
          <p:nvPr/>
        </p:nvSpPr>
        <p:spPr>
          <a:xfrm rot="0" flipH="0" flipV="0">
            <a:off x="819150" y="161925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347" name="" descr="{&quot;isTemplate&quot;:true,&quot;type&quot;:&quot;text&quot;}"/>
          <p:cNvSpPr txBox="1"/>
          <p:nvPr/>
        </p:nvSpPr>
        <p:spPr>
          <a:xfrm rot="0" flipH="0" flipV="0">
            <a:off x="904875" y="1666875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1</a:t>
            </a:r>
            <a:endParaRPr/>
          </a:p>
        </p:txBody>
      </p:sp>
      <p:sp>
        <p:nvSpPr>
          <p:cNvPr id="348" name="" descr="{&quot;isTemplate&quot;:true,&quot;type&quot;:&quot;text&quot;}"/>
          <p:cNvSpPr txBox="1"/>
          <p:nvPr/>
        </p:nvSpPr>
        <p:spPr>
          <a:xfrm rot="0" flipH="0" flipV="0">
            <a:off x="1181100" y="1647825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识别身份</a:t>
            </a:r>
            <a:endParaRPr/>
          </a:p>
        </p:txBody>
      </p:sp>
      <p:sp>
        <p:nvSpPr>
          <p:cNvPr id="349" name=""/>
          <p:cNvSpPr/>
          <p:nvPr/>
        </p:nvSpPr>
        <p:spPr>
          <a:xfrm rot="0" flipH="0" flipV="0">
            <a:off x="819150" y="241935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350" name="" descr="{&quot;isTemplate&quot;:true,&quot;type&quot;:&quot;text&quot;}"/>
          <p:cNvSpPr txBox="1"/>
          <p:nvPr/>
        </p:nvSpPr>
        <p:spPr>
          <a:xfrm rot="0" flipH="0" flipV="0">
            <a:off x="904875" y="2466975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2</a:t>
            </a:r>
            <a:endParaRPr/>
          </a:p>
        </p:txBody>
      </p:sp>
      <p:sp>
        <p:nvSpPr>
          <p:cNvPr id="351" name="" descr="{&quot;isTemplate&quot;:true,&quot;type&quot;:&quot;text&quot;}"/>
          <p:cNvSpPr txBox="1"/>
          <p:nvPr/>
        </p:nvSpPr>
        <p:spPr>
          <a:xfrm rot="0" flipH="0" flipV="0">
            <a:off x="1181100" y="2447925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匹配场景</a:t>
            </a:r>
            <a:endParaRPr/>
          </a:p>
        </p:txBody>
      </p:sp>
      <p:sp>
        <p:nvSpPr>
          <p:cNvPr id="352" name=""/>
          <p:cNvSpPr/>
          <p:nvPr/>
        </p:nvSpPr>
        <p:spPr>
          <a:xfrm rot="0" flipH="0" flipV="0">
            <a:off x="819150" y="32289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353" name="" descr="{&quot;isTemplate&quot;:true,&quot;type&quot;:&quot;text&quot;}"/>
          <p:cNvSpPr txBox="1"/>
          <p:nvPr/>
        </p:nvSpPr>
        <p:spPr>
          <a:xfrm rot="0" flipH="0" flipV="0">
            <a:off x="904875" y="327660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3</a:t>
            </a:r>
            <a:endParaRPr/>
          </a:p>
        </p:txBody>
      </p:sp>
      <p:sp>
        <p:nvSpPr>
          <p:cNvPr id="354" name="" descr="{&quot;isTemplate&quot;:true,&quot;type&quot;:&quot;text&quot;}"/>
          <p:cNvSpPr txBox="1"/>
          <p:nvPr/>
        </p:nvSpPr>
        <p:spPr>
          <a:xfrm rot="0" flipH="0" flipV="0">
            <a:off x="1181100" y="325755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采信证据</a:t>
            </a:r>
            <a:endParaRPr/>
          </a:p>
        </p:txBody>
      </p:sp>
      <p:sp>
        <p:nvSpPr>
          <p:cNvPr id="355" name=""/>
          <p:cNvSpPr/>
          <p:nvPr/>
        </p:nvSpPr>
        <p:spPr>
          <a:xfrm rot="0" flipH="0" flipV="0">
            <a:off x="819150" y="40290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356" name="" descr="{&quot;isTemplate&quot;:true,&quot;type&quot;:&quot;text&quot;}"/>
          <p:cNvSpPr txBox="1"/>
          <p:nvPr/>
        </p:nvSpPr>
        <p:spPr>
          <a:xfrm rot="0" flipH="0" flipV="0">
            <a:off x="904875" y="407670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4</a:t>
            </a:r>
            <a:endParaRPr/>
          </a:p>
        </p:txBody>
      </p:sp>
      <p:sp>
        <p:nvSpPr>
          <p:cNvPr id="357" name="" descr="{&quot;isTemplate&quot;:true,&quot;type&quot;:&quot;text&quot;}"/>
          <p:cNvSpPr txBox="1"/>
          <p:nvPr/>
        </p:nvSpPr>
        <p:spPr>
          <a:xfrm rot="0" flipH="0" flipV="0">
            <a:off x="1181100" y="405765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统一资产</a:t>
            </a:r>
            <a:endParaRPr/>
          </a:p>
        </p:txBody>
      </p:sp>
      <p:sp>
        <p:nvSpPr>
          <p:cNvPr id="358" name=""/>
          <p:cNvSpPr/>
          <p:nvPr/>
        </p:nvSpPr>
        <p:spPr>
          <a:xfrm rot="0" flipH="0" flipV="0">
            <a:off x="819150" y="48291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359" name="" descr="{&quot;isTemplate&quot;:true,&quot;type&quot;:&quot;text&quot;}"/>
          <p:cNvSpPr txBox="1"/>
          <p:nvPr/>
        </p:nvSpPr>
        <p:spPr>
          <a:xfrm rot="0" flipH="0" flipV="0">
            <a:off x="904875" y="487680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5</a:t>
            </a:r>
            <a:endParaRPr/>
          </a:p>
        </p:txBody>
      </p:sp>
      <p:sp>
        <p:nvSpPr>
          <p:cNvPr id="360" name="" descr="{&quot;isTemplate&quot;:true,&quot;type&quot;:&quot;text&quot;}"/>
          <p:cNvSpPr txBox="1"/>
          <p:nvPr/>
        </p:nvSpPr>
        <p:spPr>
          <a:xfrm rot="0" flipH="0" flipV="0">
            <a:off x="1181100" y="485775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验证效果</a:t>
            </a:r>
            <a:endParaRPr/>
          </a:p>
        </p:txBody>
      </p:sp>
      <p:sp>
        <p:nvSpPr>
          <p:cNvPr id="361" name=""/>
          <p:cNvSpPr/>
          <p:nvPr/>
        </p:nvSpPr>
        <p:spPr>
          <a:xfrm rot="0" flipH="0" flipV="0">
            <a:off x="609600" y="5200650"/>
            <a:ext cx="5391150" cy="352425"/>
          </a:xfrm>
          <a:custGeom>
            <a:pathLst>
              <a:path w="566" h="37">
                <a:moveTo>
                  <a:pt x="566" y="20"/>
                </a:moveTo>
                <a:cubicBezTo>
                  <a:pt x="566" y="29"/>
                  <a:pt x="559" y="36"/>
                  <a:pt x="550" y="36"/>
                </a:cubicBezTo>
                <a:lnTo>
                  <a:pt x="16" y="36"/>
                </a:lnTo>
                <a:cubicBezTo>
                  <a:pt x="7" y="36"/>
                  <a:pt x="0" y="29"/>
                  <a:pt x="0" y="20"/>
                </a:cubicBezTo>
                <a:lnTo>
                  <a:pt x="0" y="0"/>
                </a:lnTo>
                <a:lnTo>
                  <a:pt x="566" y="0"/>
                </a:lnTo>
                <a:close/>
              </a:path>
            </a:pathLst>
          </a:custGeom>
          <a:solidFill>
            <a:srgbClr val="F7FAFC"/>
          </a:solidFill>
          <a:ln/>
        </p:spPr>
        <p:txBody>
          <a:bodyPr/>
          <a:p/>
        </p:txBody>
      </p:sp>
      <p:sp>
        <p:nvSpPr>
          <p:cNvPr id="362" name=""/>
          <p:cNvSpPr/>
          <p:nvPr/>
        </p:nvSpPr>
        <p:spPr>
          <a:xfrm rot="0" flipH="0" flipV="0">
            <a:off x="609600" y="5191125"/>
            <a:ext cx="5391150" cy="361950"/>
          </a:xfrm>
          <a:custGeom>
            <a:pathLst>
              <a:path w="566" h="38">
                <a:moveTo>
                  <a:pt x="0" y="0"/>
                </a:moveTo>
                <a:lnTo>
                  <a:pt x="566" y="0"/>
                </a:lnTo>
                <a:lnTo>
                  <a:pt x="566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p/>
        </p:txBody>
      </p:sp>
      <p:sp>
        <p:nvSpPr>
          <p:cNvPr id="363" name="" descr="{&quot;isTemplate&quot;:true,&quot;type&quot;:&quot;text&quot;}"/>
          <p:cNvSpPr txBox="1"/>
          <p:nvPr/>
        </p:nvSpPr>
        <p:spPr>
          <a:xfrm rot="0" flipH="0" flipV="0">
            <a:off x="819150" y="5295900"/>
            <a:ext cx="49720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适用：客户宣讲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叙事诊断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效果复盘</a:t>
            </a:r>
            <a:endParaRPr/>
          </a:p>
        </p:txBody>
      </p:sp>
      <p:sp>
        <p:nvSpPr>
          <p:cNvPr id="364" name=""/>
          <p:cNvSpPr/>
          <p:nvPr/>
        </p:nvSpPr>
        <p:spPr>
          <a:xfrm rot="0" flipH="0" flipV="0">
            <a:off x="6191250" y="1028700"/>
            <a:ext cx="5391150" cy="4514850"/>
          </a:xfrm>
          <a:prstGeom prst="roundRect">
            <a:avLst>
              <a:gd name="adj" fmla="val 3376"/>
            </a:avLst>
          </a:prstGeom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365" name=""/>
          <p:cNvSpPr/>
          <p:nvPr/>
        </p:nvSpPr>
        <p:spPr>
          <a:xfrm rot="0" flipH="0" flipV="0">
            <a:off x="6191250" y="1028700"/>
            <a:ext cx="5391150" cy="476250"/>
          </a:xfrm>
          <a:custGeom>
            <a:pathLst>
              <a:path w="566" h="50">
                <a:moveTo>
                  <a:pt x="550" y="0"/>
                </a:moveTo>
                <a:cubicBezTo>
                  <a:pt x="559" y="0"/>
                  <a:pt x="566" y="7"/>
                  <a:pt x="566" y="16"/>
                </a:cubicBezTo>
                <a:lnTo>
                  <a:pt x="566" y="50"/>
                </a:lnTo>
                <a:lnTo>
                  <a:pt x="0" y="50"/>
                </a:lnTo>
                <a:lnTo>
                  <a:pt x="0" y="16"/>
                </a:lnTo>
                <a:cubicBezTo>
                  <a:pt x="0" y="7"/>
                  <a:pt x="7" y="0"/>
                  <a:pt x="16" y="0"/>
                </a:cubicBezTo>
                <a:lnTo>
                  <a:pt x="550" y="0"/>
                </a:lnTo>
                <a:close/>
              </a:path>
            </a:pathLst>
          </a:custGeom>
          <a:gradFill>
            <a:gsLst>
              <a:gs pos="0">
                <a:srgbClr val="0D9488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pic>
        <p:nvPicPr>
          <p:cNvPr id="366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400800" y="1171575"/>
            <a:ext cx="190500" cy="190500"/>
          </a:xfrm>
          <a:prstGeom prst="rect">
            <a:avLst/>
          </a:prstGeom>
          <a:ln/>
        </p:spPr>
      </p:pic>
      <p:sp>
        <p:nvSpPr>
          <p:cNvPr id="367" name="" descr="{&quot;isTemplate&quot;:true,&quot;type&quot;:&quot;text&quot;}"/>
          <p:cNvSpPr txBox="1"/>
          <p:nvPr/>
        </p:nvSpPr>
        <p:spPr>
          <a:xfrm rot="0" flipH="0" flipV="0">
            <a:off x="6686550" y="1162050"/>
            <a:ext cx="1028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项目实施时序</a:t>
            </a:r>
            <a:endParaRPr/>
          </a:p>
        </p:txBody>
      </p:sp>
      <p:sp>
        <p:nvSpPr>
          <p:cNvPr id="368" name=""/>
          <p:cNvSpPr/>
          <p:nvPr/>
        </p:nvSpPr>
        <p:spPr>
          <a:xfrm rot="0" flipH="0" flipV="0">
            <a:off x="10267950" y="1171575"/>
            <a:ext cx="1104900" cy="200025"/>
          </a:xfrm>
          <a:custGeom>
            <a:pathLst>
              <a:path w="116" h="21">
                <a:moveTo>
                  <a:pt x="108" y="0"/>
                </a:moveTo>
                <a:cubicBezTo>
                  <a:pt x="113" y="0"/>
                  <a:pt x="116" y="4"/>
                  <a:pt x="116" y="8"/>
                </a:cubicBezTo>
                <a:cubicBezTo>
                  <a:pt x="117" y="11"/>
                  <a:pt x="116" y="14"/>
                  <a:pt x="115" y="17"/>
                </a:cubicBezTo>
                <a:cubicBezTo>
                  <a:pt x="113" y="20"/>
                  <a:pt x="111" y="21"/>
                  <a:pt x="108" y="21"/>
                </a:cubicBezTo>
                <a:lnTo>
                  <a:pt x="8" y="21"/>
                </a:lnTo>
                <a:cubicBezTo>
                  <a:pt x="4" y="21"/>
                  <a:pt x="0" y="17"/>
                  <a:pt x="0" y="13"/>
                </a:cubicBezTo>
                <a:cubicBezTo>
                  <a:pt x="-1" y="10"/>
                  <a:pt x="0" y="7"/>
                  <a:pt x="1" y="4"/>
                </a:cubicBezTo>
                <a:cubicBezTo>
                  <a:pt x="3" y="1"/>
                  <a:pt x="5" y="0"/>
                  <a:pt x="8" y="0"/>
                </a:cubicBezTo>
                <a:lnTo>
                  <a:pt x="108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p/>
        </p:txBody>
      </p:sp>
      <p:sp>
        <p:nvSpPr>
          <p:cNvPr id="369" name="" descr="{&quot;isTemplate&quot;:true,&quot;type&quot;:&quot;text&quot;}"/>
          <p:cNvSpPr txBox="1"/>
          <p:nvPr/>
        </p:nvSpPr>
        <p:spPr>
          <a:xfrm rot="0" flipH="0" flipV="0">
            <a:off x="10267950" y="1171575"/>
            <a:ext cx="1104900" cy="200025"/>
          </a:xfrm>
          <a:prstGeom prst="rect"/>
        </p:spPr>
        <p:txBody>
          <a:bodyPr wrap="none" lIns="71438" tIns="21431" rIns="71438" bIns="21431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FFFFF"/>
                </a:solidFill>
                <a:highlight>
                  <a:srgbClr val="F59E0B"/>
                </a:highlight>
                <a:latin typeface="Source Han Sans SC"/>
                <a:ea typeface="Source Han Sans SC"/>
              </a:rPr>
              <a:t>指导企业如何落地</a:t>
            </a:r>
            <a:endParaRPr/>
          </a:p>
        </p:txBody>
      </p:sp>
      <p:sp>
        <p:nvSpPr>
          <p:cNvPr id="370" name=""/>
          <p:cNvSpPr/>
          <p:nvPr/>
        </p:nvSpPr>
        <p:spPr>
          <a:xfrm rot="0" flipH="0" flipV="0">
            <a:off x="6400800" y="161925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371" name="" descr="{&quot;isTemplate&quot;:true,&quot;type&quot;:&quot;text&quot;}"/>
          <p:cNvSpPr txBox="1"/>
          <p:nvPr/>
        </p:nvSpPr>
        <p:spPr>
          <a:xfrm rot="0" flipH="0" flipV="0">
            <a:off x="6486525" y="1666875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1</a:t>
            </a:r>
            <a:endParaRPr/>
          </a:p>
        </p:txBody>
      </p:sp>
      <p:sp>
        <p:nvSpPr>
          <p:cNvPr id="372" name="" descr="{&quot;isTemplate&quot;:true,&quot;type&quot;:&quot;text&quot;}"/>
          <p:cNvSpPr txBox="1"/>
          <p:nvPr/>
        </p:nvSpPr>
        <p:spPr>
          <a:xfrm rot="0" flipH="0" flipV="0">
            <a:off x="6762750" y="1647825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身份锚定</a:t>
            </a:r>
            <a:endParaRPr/>
          </a:p>
        </p:txBody>
      </p:sp>
      <p:sp>
        <p:nvSpPr>
          <p:cNvPr id="373" name=""/>
          <p:cNvSpPr/>
          <p:nvPr/>
        </p:nvSpPr>
        <p:spPr>
          <a:xfrm rot="0" flipH="0" flipV="0">
            <a:off x="6400800" y="2419350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374" name="" descr="{&quot;isTemplate&quot;:true,&quot;type&quot;:&quot;text&quot;}"/>
          <p:cNvSpPr txBox="1"/>
          <p:nvPr/>
        </p:nvSpPr>
        <p:spPr>
          <a:xfrm rot="0" flipH="0" flipV="0">
            <a:off x="6486525" y="2466975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2</a:t>
            </a:r>
            <a:endParaRPr/>
          </a:p>
        </p:txBody>
      </p:sp>
      <p:sp>
        <p:nvSpPr>
          <p:cNvPr id="375" name="" descr="{&quot;isTemplate&quot;:true,&quot;type&quot;:&quot;text&quot;}"/>
          <p:cNvSpPr txBox="1"/>
          <p:nvPr/>
        </p:nvSpPr>
        <p:spPr>
          <a:xfrm rot="0" flipH="0" flipV="0">
            <a:off x="6762750" y="2447925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资产统一</a:t>
            </a:r>
            <a:endParaRPr/>
          </a:p>
        </p:txBody>
      </p:sp>
      <p:sp>
        <p:nvSpPr>
          <p:cNvPr id="376" name=""/>
          <p:cNvSpPr/>
          <p:nvPr/>
        </p:nvSpPr>
        <p:spPr>
          <a:xfrm rot="0" flipH="0" flipV="0">
            <a:off x="6400800" y="32289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377" name="" descr="{&quot;isTemplate&quot;:true,&quot;type&quot;:&quot;text&quot;}"/>
          <p:cNvSpPr txBox="1"/>
          <p:nvPr/>
        </p:nvSpPr>
        <p:spPr>
          <a:xfrm rot="0" flipH="0" flipV="0">
            <a:off x="6486525" y="327660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3</a:t>
            </a:r>
            <a:endParaRPr/>
          </a:p>
        </p:txBody>
      </p:sp>
      <p:sp>
        <p:nvSpPr>
          <p:cNvPr id="378" name="" descr="{&quot;isTemplate&quot;:true,&quot;type&quot;:&quot;text&quot;}"/>
          <p:cNvSpPr txBox="1"/>
          <p:nvPr/>
        </p:nvSpPr>
        <p:spPr>
          <a:xfrm rot="0" flipH="0" flipV="0">
            <a:off x="6762750" y="325755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场景匹配</a:t>
            </a:r>
            <a:endParaRPr/>
          </a:p>
        </p:txBody>
      </p:sp>
      <p:sp>
        <p:nvSpPr>
          <p:cNvPr id="379" name=""/>
          <p:cNvSpPr/>
          <p:nvPr/>
        </p:nvSpPr>
        <p:spPr>
          <a:xfrm rot="0" flipH="0" flipV="0">
            <a:off x="6400800" y="40290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380" name="" descr="{&quot;isTemplate&quot;:true,&quot;type&quot;:&quot;text&quot;}"/>
          <p:cNvSpPr txBox="1"/>
          <p:nvPr/>
        </p:nvSpPr>
        <p:spPr>
          <a:xfrm rot="0" flipH="0" flipV="0">
            <a:off x="6486525" y="407670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4</a:t>
            </a:r>
            <a:endParaRPr/>
          </a:p>
        </p:txBody>
      </p:sp>
      <p:sp>
        <p:nvSpPr>
          <p:cNvPr id="381" name="" descr="{&quot;isTemplate&quot;:true,&quot;type&quot;:&quot;text&quot;}"/>
          <p:cNvSpPr txBox="1"/>
          <p:nvPr/>
        </p:nvSpPr>
        <p:spPr>
          <a:xfrm rot="0" flipH="0" flipV="0">
            <a:off x="6762750" y="405765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证据采信</a:t>
            </a:r>
            <a:endParaRPr/>
          </a:p>
        </p:txBody>
      </p:sp>
      <p:sp>
        <p:nvSpPr>
          <p:cNvPr id="382" name=""/>
          <p:cNvSpPr/>
          <p:nvPr/>
        </p:nvSpPr>
        <p:spPr>
          <a:xfrm rot="0" flipH="0" flipV="0">
            <a:off x="6400800" y="48291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383" name="" descr="{&quot;isTemplate&quot;:true,&quot;type&quot;:&quot;text&quot;}"/>
          <p:cNvSpPr txBox="1"/>
          <p:nvPr/>
        </p:nvSpPr>
        <p:spPr>
          <a:xfrm rot="0" flipH="0" flipV="0">
            <a:off x="6486525" y="4876800"/>
            <a:ext cx="857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FFFFF"/>
                </a:solidFill>
                <a:latin typeface="Source Han Sans SC"/>
                <a:ea typeface="Source Han Sans SC"/>
              </a:rPr>
              <a:t>5</a:t>
            </a:r>
            <a:endParaRPr/>
          </a:p>
        </p:txBody>
      </p:sp>
      <p:sp>
        <p:nvSpPr>
          <p:cNvPr id="384" name="" descr="{&quot;isTemplate&quot;:true,&quot;type&quot;:&quot;text&quot;}"/>
          <p:cNvSpPr txBox="1"/>
          <p:nvPr/>
        </p:nvSpPr>
        <p:spPr>
          <a:xfrm rot="0" flipH="0" flipV="0">
            <a:off x="6762750" y="4857750"/>
            <a:ext cx="6477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1E293B"/>
                </a:solidFill>
                <a:latin typeface="Source Han Sans SC"/>
                <a:ea typeface="Source Han Sans SC"/>
              </a:rPr>
              <a:t>效果验证</a:t>
            </a:r>
            <a:endParaRPr/>
          </a:p>
        </p:txBody>
      </p:sp>
      <p:sp>
        <p:nvSpPr>
          <p:cNvPr id="385" name=""/>
          <p:cNvSpPr/>
          <p:nvPr/>
        </p:nvSpPr>
        <p:spPr>
          <a:xfrm rot="0" flipH="0" flipV="0">
            <a:off x="6191250" y="5200650"/>
            <a:ext cx="5391150" cy="352425"/>
          </a:xfrm>
          <a:custGeom>
            <a:pathLst>
              <a:path w="566" h="37">
                <a:moveTo>
                  <a:pt x="566" y="20"/>
                </a:moveTo>
                <a:cubicBezTo>
                  <a:pt x="566" y="29"/>
                  <a:pt x="559" y="36"/>
                  <a:pt x="550" y="36"/>
                </a:cubicBezTo>
                <a:lnTo>
                  <a:pt x="16" y="36"/>
                </a:lnTo>
                <a:cubicBezTo>
                  <a:pt x="7" y="36"/>
                  <a:pt x="0" y="29"/>
                  <a:pt x="0" y="20"/>
                </a:cubicBezTo>
                <a:lnTo>
                  <a:pt x="0" y="0"/>
                </a:lnTo>
                <a:lnTo>
                  <a:pt x="566" y="0"/>
                </a:lnTo>
                <a:close/>
              </a:path>
            </a:pathLst>
          </a:custGeom>
          <a:solidFill>
            <a:srgbClr val="F7FAFC"/>
          </a:solidFill>
          <a:ln/>
        </p:spPr>
        <p:txBody>
          <a:bodyPr/>
          <a:p/>
        </p:txBody>
      </p:sp>
      <p:sp>
        <p:nvSpPr>
          <p:cNvPr id="386" name=""/>
          <p:cNvSpPr/>
          <p:nvPr/>
        </p:nvSpPr>
        <p:spPr>
          <a:xfrm rot="0" flipH="0" flipV="0">
            <a:off x="6191250" y="5191125"/>
            <a:ext cx="5391150" cy="361950"/>
          </a:xfrm>
          <a:custGeom>
            <a:pathLst>
              <a:path w="566" h="38">
                <a:moveTo>
                  <a:pt x="0" y="0"/>
                </a:moveTo>
                <a:lnTo>
                  <a:pt x="566" y="0"/>
                </a:lnTo>
                <a:lnTo>
                  <a:pt x="566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p/>
        </p:txBody>
      </p:sp>
      <p:sp>
        <p:nvSpPr>
          <p:cNvPr id="387" name="" descr="{&quot;isTemplate&quot;:true,&quot;type&quot;:&quot;text&quot;}"/>
          <p:cNvSpPr txBox="1"/>
          <p:nvPr/>
        </p:nvSpPr>
        <p:spPr>
          <a:xfrm rot="0" flipH="0" flipV="0">
            <a:off x="6400800" y="5295900"/>
            <a:ext cx="49720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适用：项目启动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交付执行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团队培训</a:t>
            </a:r>
            <a:endParaRPr/>
          </a:p>
        </p:txBody>
      </p:sp>
      <p:sp>
        <p:nvSpPr>
          <p:cNvPr id="388" name=""/>
          <p:cNvSpPr/>
          <p:nvPr/>
        </p:nvSpPr>
        <p:spPr>
          <a:xfrm rot="0" flipH="0" flipV="0">
            <a:off x="609600" y="5676900"/>
            <a:ext cx="10972800" cy="628650"/>
          </a:xfrm>
          <a:prstGeom prst="roundRect">
            <a:avLst>
              <a:gd name="adj" fmla="val 18182"/>
            </a:avLst>
          </a:prstGeom>
          <a:gradFill>
            <a:gsLst>
              <a:gs pos="0">
                <a:srgbClr val="F59E0B">
                  <a:alpha val="10000"/>
                </a:srgbClr>
              </a:gs>
              <a:gs pos="100000">
                <a:srgbClr val="0B2545">
                  <a:alpha val="6000"/>
                </a:srgbClr>
              </a:gs>
            </a:gsLst>
            <a:lin ang="0" scaled="1"/>
          </a:gra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pic>
        <p:nvPicPr>
          <p:cNvPr id="38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857250" y="5876925"/>
            <a:ext cx="228600" cy="228600"/>
          </a:xfrm>
          <a:prstGeom prst="rect">
            <a:avLst/>
          </a:prstGeom>
          <a:ln/>
        </p:spPr>
      </p:pic>
      <p:sp>
        <p:nvSpPr>
          <p:cNvPr id="390" name="" descr="{&quot;isTemplate&quot;:true,&quot;type&quot;:&quot;text&quot;}"/>
          <p:cNvSpPr txBox="1"/>
          <p:nvPr/>
        </p:nvSpPr>
        <p:spPr>
          <a:xfrm rot="0" flipH="0" flipV="0">
            <a:off x="1219200" y="5895975"/>
            <a:ext cx="65055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0B2545"/>
                </a:solidFill>
                <a:latin typeface="Source Han Sans SC"/>
                <a:ea typeface="Source Han Sans SC"/>
              </a:rPr>
              <a:t>市面模型多将两者混为一谈，导致</a:t>
            </a:r>
            <a:r>
              <a:rPr lang="zh-CN" sz="1275" b="1">
                <a:solidFill>
                  <a:srgbClr val="B45309"/>
                </a:solidFill>
                <a:latin typeface="Source Han Sans SC"/>
                <a:ea typeface="Source Han Sans SC"/>
              </a:rPr>
              <a:t>“讲得通、落不了地”</a:t>
            </a:r>
            <a:r>
              <a:rPr lang="zh-CN" sz="1275">
                <a:solidFill>
                  <a:srgbClr val="0B2545"/>
                </a:solidFill>
                <a:latin typeface="Source Han Sans SC"/>
                <a:ea typeface="Source Han Sans SC"/>
              </a:rPr>
              <a:t>——双时序正是我们的核心壁垒。</a:t>
            </a:r>
            <a:endParaRPr/>
          </a:p>
        </p:txBody>
      </p:sp>
      <p:sp>
        <p:nvSpPr>
          <p:cNvPr id="391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392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18 / 27</a:t>
            </a:r>
            <a:endParaRPr/>
          </a:p>
        </p:txBody>
      </p:sp>
    </p:spTree>
  </p:cSld>
</p:sld>
</file>

<file path=ppt/slides/slide19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393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双判定规则：杜绝“数据虚高”&lt;/Text&gt;&#10;                &lt;Text style={{ fontSize: 15, color: '#64748B' }}&gt;成熟度跃迁必须同时满足两个条件，缺一不可&lt;/Text&gt;&#10;            &lt;/Box&gt;&#10;        &lt;/Box&gt;&#10;        &lt;Text style={{ fontSize: 13, color: '#94A3B8', letterSpacing: 2, marginTop: 10 }}&gt;核心护城河&lt;/Text&gt;&#10;    &lt;/Box&gt;&#10;&#10;    &lt;Box style={{ flex: 1, flexDirection: 'column', justifyContent: 'center', gap: 30 }}&gt;&#10;        &lt;Text style={{ fontSize: 17, color: '#64748B', textAlign: 'center', letterSpacing: 2 }}&gt;成熟度跃迁 ＝ 数据达标 且 建设度达标&lt;/Text&gt;&#10;&#10;        &lt;Box style={{ flexDirection: 'row', alignItems: 'center', justifyContent: 'center', gap: 16 }}&gt;&#10;            &lt;Box style={{ width: 268, height: 176, borderRadius: 18, background: 'linear-gradient(160deg, #0B2545 0%, #0EA5E9 140%)', justifyContent: 'center', alignItems: 'center', gap: 8, boxShadow: '0 8px 24px rgba(14,165,233,0.25)' }}&gt;&#10;                &lt;FAIcon name='chart-line' style={{ fill: '#BAE6FD', width: 40, height: 40 }} /&gt;&#10;                &lt;Text style={{ fontSize: 29, fontWeight: 'bold', color: '#FFFFFF' }}&gt;核心数据&lt;br /&gt;判定&lt;/Text&gt;&#10;            &lt;/Box&gt;&#10;            &lt;Text style={{ fontSize: 100, fontWeight: 'bold', color: '#F59E0B', lineHeight: 1 }}&gt;×&lt;/Text&gt;&#10;            &lt;Box style={{ width: 268, height: 176, borderRadius: 18, background: 'linear-gradient(160deg, #0D9488 0%, #0B2545 140%)', justifyContent: 'center', alignItems: 'center', gap: 8, boxShadow: '0 8px 24px rgba(13,148,136,0.25)' }}&gt;&#10;                &lt;FAIcon name='layer-group' style={{ fill: '#CCFBF1', width: 40, height: 40 }} /&gt;&#10;                &lt;Text style={{ fontSize: 29, fontWeight: 'bold', color: '#FFFFFF' }}&gt;最低五层&lt;br /&gt;完成度&lt;/Text&gt;&#10;            &lt;/Box&gt;&#10;            &lt;Text style={{ fontSize: 60, fontWeight: 'bold', color: '#0B2545', lineHeight: 1 }}&gt;=&lt;/Text&gt;&#10;            &lt;Box style={{ width: 268, height: 176, borderRadius: 18, background: '#F1F5F9', border: '2px dashed #94A3B8', justifyContent: 'center', alignItems: 'center', gap: 8 }}&gt;&#10;                &lt;FAIcon name='ranking-star' style={{ fill: '#0B2545', width: 40, height: 40 }} /&gt;&#10;                &lt;Text style={{ fontSize: 26, fontWeight: 'bold', color: '#0B2545' }}&gt;成熟度&lt;br /&gt;真实跃迁&lt;/Text&gt;&#10;            &lt;/Box&gt;&#10;        &lt;/Box&gt;&#10;&#10;        &lt;Box style={{ flexDirection: 'row', gap: 16, justifyContent: 'center' }}&gt;&#10;            &lt;Box style={{ flex: 1, maxWidth: 560, borderRadius: 12, background: 'rgba(245,158,11,0.10)', border: '1px solid rgba(245,158,11,0.35)', padding: '16px 22px', flexDirection: 'row', alignItems: 'center', gap: 14 }}&gt;&#10;                &lt;FAIcon name='triangle-exclamation' style={{ fill: '#F59E0B', width: 26, height: 26 }} /&gt;&#10;                &lt;Text style={{ fontSize: 16, color: '#7C2D12', lineHeight: 1.45 }}&gt;数据达标但建设完成度不足 → 判定为&lt;span style={{ fontWeight: 'bold' }}&gt;“数据虚高”&lt;/span&gt;，需回溯检查。&lt;/Text&gt;&#10;            &lt;/Box&gt;&#10;            &lt;Box style={{ flex: 1, maxWidth: 560, borderRadius: 12, background: 'rgba(14,165,233,0.08)', border: '1px solid rgba(14,165,233,0.30)', padding: '16px 22px', flexDirection: 'row', alignItems: 'center', gap: 14 }}&gt;&#10;                &lt;FAIcon name='circle-info' style={{ fill: '#0EA5E9', width: 26, height: 26 }} /&gt;&#10;                &lt;Text style={{ fontSize: 16, color: '#0C4A6E', lineHeight: 1.45 }}&gt;市面模型多以单一数据指标判定成熟度，因此容易产生数据虚高。&lt;/Text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19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95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396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453390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双判定规则：杜绝“数据虚高”</a:t>
            </a:r>
            <a:endParaRPr/>
          </a:p>
        </p:txBody>
      </p:sp>
      <p:sp>
        <p:nvSpPr>
          <p:cNvPr id="397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45339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成熟度跃迁必须同时满足两个条件，缺一不可</a:t>
            </a:r>
            <a:endParaRPr/>
          </a:p>
        </p:txBody>
      </p:sp>
      <p:sp>
        <p:nvSpPr>
          <p:cNvPr id="398" name="" descr="{&quot;isTemplate&quot;:true,&quot;type&quot;:&quot;text&quot;}"/>
          <p:cNvSpPr txBox="1"/>
          <p:nvPr/>
        </p:nvSpPr>
        <p:spPr>
          <a:xfrm rot="0" flipH="0" flipV="0">
            <a:off x="10868025" y="342900"/>
            <a:ext cx="7143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核心护城河</a:t>
            </a:r>
            <a:endParaRPr/>
          </a:p>
        </p:txBody>
      </p:sp>
      <p:sp>
        <p:nvSpPr>
          <p:cNvPr id="399" name="" descr="{&quot;isTemplate&quot;:true,&quot;type&quot;:&quot;text&quot;}"/>
          <p:cNvSpPr txBox="1"/>
          <p:nvPr/>
        </p:nvSpPr>
        <p:spPr>
          <a:xfrm rot="0" flipH="0" flipV="0">
            <a:off x="609600" y="2162175"/>
            <a:ext cx="10972800" cy="200025"/>
          </a:xfrm>
          <a:prstGeom prst="rect"/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成熟度跃迁</a:t>
            </a:r>
            <a:r>
              <a:rPr lang="en-US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zh-CN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＝</a:t>
            </a:r>
            <a:r>
              <a:rPr lang="en-US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zh-CN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数据达标</a:t>
            </a:r>
            <a:r>
              <a:rPr lang="en-US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zh-CN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且</a:t>
            </a:r>
            <a:r>
              <a:rPr lang="en-US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zh-CN" sz="1275" spc="150">
                <a:solidFill>
                  <a:srgbClr val="64748B"/>
                </a:solidFill>
                <a:latin typeface="Source Han Sans SC"/>
                <a:ea typeface="Source Han Sans SC"/>
              </a:rPr>
              <a:t>建设度达标</a:t>
            </a:r>
            <a:endParaRPr/>
          </a:p>
        </p:txBody>
      </p:sp>
      <p:sp>
        <p:nvSpPr>
          <p:cNvPr id="400" name=""/>
          <p:cNvSpPr/>
          <p:nvPr/>
        </p:nvSpPr>
        <p:spPr>
          <a:xfrm rot="0" flipH="0" flipV="0">
            <a:off x="1381125" y="2647950"/>
            <a:ext cx="2552700" cy="1676400"/>
          </a:xfrm>
          <a:prstGeom prst="roundRect">
            <a:avLst>
              <a:gd name="adj" fmla="val 10227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4200000" scaled="1"/>
          </a:gradFill>
          <a:ln/>
          <a:effectLst>
            <a:outerShdw blurRad="228600" dist="76200" dir="5400000">
              <a:srgbClr val="0EA5E9">
                <a:alpha val="25000"/>
              </a:srgbClr>
            </a:outerShdw>
          </a:effectLst>
        </p:spPr>
        <p:txBody>
          <a:bodyPr/>
          <a:p/>
        </p:txBody>
      </p:sp>
      <p:pic>
        <p:nvPicPr>
          <p:cNvPr id="40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2466975" y="2924175"/>
            <a:ext cx="381000" cy="381000"/>
          </a:xfrm>
          <a:prstGeom prst="rect">
            <a:avLst/>
          </a:prstGeom>
          <a:ln/>
        </p:spPr>
      </p:pic>
      <p:sp>
        <p:nvSpPr>
          <p:cNvPr id="402" name="" descr="{&quot;isTemplate&quot;:true,&quot;type&quot;:&quot;text&quot;}"/>
          <p:cNvSpPr txBox="1"/>
          <p:nvPr/>
        </p:nvSpPr>
        <p:spPr>
          <a:xfrm rot="0" flipH="0" flipV="0">
            <a:off x="2105025" y="3381375"/>
            <a:ext cx="11049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75" b="1">
                <a:solidFill>
                  <a:srgbClr val="FFFFFF"/>
                </a:solidFill>
                <a:latin typeface="Source Han Sans SC"/>
                <a:ea typeface="Source Han Sans SC"/>
              </a:rPr>
              <a:t>核心数据</a:t>
            </a:r>
            <a:endParaRPr/>
          </a:p>
          <a:p>
            <a:pPr>
              <a:lnSpc>
                <a:spcPct val="100000"/>
              </a:lnSpc>
            </a:pPr>
            <a:r>
              <a:rPr lang="zh-CN" sz="2175" b="1">
                <a:solidFill>
                  <a:srgbClr val="FFFFFF"/>
                </a:solidFill>
                <a:latin typeface="Source Han Sans SC"/>
                <a:ea typeface="Source Han Sans SC"/>
              </a:rPr>
              <a:t>判定</a:t>
            </a:r>
            <a:endParaRPr/>
          </a:p>
        </p:txBody>
      </p:sp>
      <p:sp>
        <p:nvSpPr>
          <p:cNvPr id="403" name="" descr="{&quot;isTemplate&quot;:true,&quot;type&quot;:&quot;text&quot;}"/>
          <p:cNvSpPr txBox="1"/>
          <p:nvPr/>
        </p:nvSpPr>
        <p:spPr>
          <a:xfrm rot="0" flipH="0" flipV="0">
            <a:off x="4086225" y="2914650"/>
            <a:ext cx="733425" cy="11430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7500" b="1">
                <a:solidFill>
                  <a:srgbClr val="F59E0B"/>
                </a:solidFill>
                <a:latin typeface="Source Han Sans SC"/>
                <a:ea typeface="Source Han Sans SC"/>
              </a:rPr>
              <a:t>×</a:t>
            </a:r>
            <a:endParaRPr/>
          </a:p>
        </p:txBody>
      </p:sp>
      <p:sp>
        <p:nvSpPr>
          <p:cNvPr id="404" name=""/>
          <p:cNvSpPr/>
          <p:nvPr/>
        </p:nvSpPr>
        <p:spPr>
          <a:xfrm rot="0" flipH="0" flipV="0">
            <a:off x="4972050" y="2647950"/>
            <a:ext cx="2552700" cy="1676400"/>
          </a:xfrm>
          <a:prstGeom prst="roundRect">
            <a:avLst>
              <a:gd name="adj" fmla="val 10227"/>
            </a:avLst>
          </a:prstGeom>
          <a:gradFill>
            <a:gsLst>
              <a:gs pos="0">
                <a:srgbClr val="0D9488"/>
              </a:gs>
              <a:gs pos="100000">
                <a:srgbClr val="0B2545"/>
              </a:gs>
            </a:gsLst>
            <a:lin ang="4200000" scaled="1"/>
          </a:gradFill>
          <a:ln/>
          <a:effectLst>
            <a:outerShdw blurRad="228600" dist="76200" dir="5400000">
              <a:srgbClr val="0D9488">
                <a:alpha val="25000"/>
              </a:srgbClr>
            </a:outerShdw>
          </a:effectLst>
        </p:spPr>
        <p:txBody>
          <a:bodyPr/>
          <a:p/>
        </p:txBody>
      </p:sp>
      <p:pic>
        <p:nvPicPr>
          <p:cNvPr id="40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6057900" y="2924175"/>
            <a:ext cx="381000" cy="381000"/>
          </a:xfrm>
          <a:prstGeom prst="rect">
            <a:avLst/>
          </a:prstGeom>
          <a:ln/>
        </p:spPr>
      </p:pic>
      <p:sp>
        <p:nvSpPr>
          <p:cNvPr id="406" name="" descr="{&quot;isTemplate&quot;:true,&quot;type&quot;:&quot;text&quot;}"/>
          <p:cNvSpPr txBox="1"/>
          <p:nvPr/>
        </p:nvSpPr>
        <p:spPr>
          <a:xfrm rot="0" flipH="0" flipV="0">
            <a:off x="5695950" y="3381375"/>
            <a:ext cx="1104900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75" b="1">
                <a:solidFill>
                  <a:srgbClr val="FFFFFF"/>
                </a:solidFill>
                <a:latin typeface="Source Han Sans SC"/>
                <a:ea typeface="Source Han Sans SC"/>
              </a:rPr>
              <a:t>最低五层</a:t>
            </a:r>
            <a:endParaRPr/>
          </a:p>
          <a:p>
            <a:pPr>
              <a:lnSpc>
                <a:spcPct val="100000"/>
              </a:lnSpc>
            </a:pPr>
            <a:r>
              <a:rPr lang="zh-CN" sz="2175" b="1">
                <a:solidFill>
                  <a:srgbClr val="FFFFFF"/>
                </a:solidFill>
                <a:latin typeface="Source Han Sans SC"/>
                <a:ea typeface="Source Han Sans SC"/>
              </a:rPr>
              <a:t>完成度</a:t>
            </a:r>
            <a:endParaRPr/>
          </a:p>
        </p:txBody>
      </p:sp>
      <p:sp>
        <p:nvSpPr>
          <p:cNvPr id="407" name="" descr="{&quot;isTemplate&quot;:true,&quot;type&quot;:&quot;text&quot;}"/>
          <p:cNvSpPr txBox="1"/>
          <p:nvPr/>
        </p:nvSpPr>
        <p:spPr>
          <a:xfrm rot="0" flipH="0" flipV="0">
            <a:off x="7677150" y="3143250"/>
            <a:ext cx="438150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500" b="1">
                <a:solidFill>
                  <a:srgbClr val="0B2545"/>
                </a:solidFill>
                <a:latin typeface="Source Han Sans SC"/>
                <a:ea typeface="Source Han Sans SC"/>
              </a:rPr>
              <a:t>=</a:t>
            </a:r>
            <a:endParaRPr/>
          </a:p>
        </p:txBody>
      </p:sp>
      <p:sp>
        <p:nvSpPr>
          <p:cNvPr id="408" name=""/>
          <p:cNvSpPr/>
          <p:nvPr/>
        </p:nvSpPr>
        <p:spPr>
          <a:xfrm rot="0" flipH="0" flipV="0">
            <a:off x="8267700" y="2647950"/>
            <a:ext cx="2552700" cy="1676400"/>
          </a:xfrm>
          <a:prstGeom prst="roundRect">
            <a:avLst>
              <a:gd name="adj" fmla="val 10227"/>
            </a:avLst>
          </a:prstGeom>
          <a:solidFill>
            <a:srgbClr val="F1F5F9"/>
          </a:solidFill>
          <a:ln w="25400">
            <a:solidFill>
              <a:srgbClr val="94A3B8"/>
            </a:solidFill>
            <a:prstDash val="dash"/>
          </a:ln>
        </p:spPr>
        <p:txBody>
          <a:bodyPr/>
          <a:p/>
        </p:txBody>
      </p:sp>
      <p:pic>
        <p:nvPicPr>
          <p:cNvPr id="40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9353550" y="2962275"/>
            <a:ext cx="381000" cy="381000"/>
          </a:xfrm>
          <a:prstGeom prst="rect">
            <a:avLst/>
          </a:prstGeom>
          <a:ln/>
        </p:spPr>
      </p:pic>
      <p:sp>
        <p:nvSpPr>
          <p:cNvPr id="410" name="" descr="{&quot;isTemplate&quot;:true,&quot;type&quot;:&quot;text&quot;}"/>
          <p:cNvSpPr txBox="1"/>
          <p:nvPr/>
        </p:nvSpPr>
        <p:spPr>
          <a:xfrm rot="0" flipH="0" flipV="0">
            <a:off x="9048750" y="3419475"/>
            <a:ext cx="990600" cy="600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B2545"/>
                </a:solidFill>
                <a:latin typeface="Source Han Sans SC"/>
                <a:ea typeface="Source Han Sans SC"/>
              </a:rPr>
              <a:t>成熟度</a:t>
            </a:r>
            <a:endParaRPr/>
          </a:p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B2545"/>
                </a:solidFill>
                <a:latin typeface="Source Han Sans SC"/>
                <a:ea typeface="Source Han Sans SC"/>
              </a:rPr>
              <a:t>真实跃迁</a:t>
            </a:r>
            <a:endParaRPr/>
          </a:p>
        </p:txBody>
      </p:sp>
      <p:sp>
        <p:nvSpPr>
          <p:cNvPr id="411" name=""/>
          <p:cNvSpPr/>
          <p:nvPr/>
        </p:nvSpPr>
        <p:spPr>
          <a:xfrm rot="0" flipH="0" flipV="0">
            <a:off x="685800" y="4610100"/>
            <a:ext cx="5334000" cy="571500"/>
          </a:xfrm>
          <a:prstGeom prst="roundRect">
            <a:avLst>
              <a:gd name="adj" fmla="val 20000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3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41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4"/>
              </a:ext>
            </a:extLst>
          </a:blip>
          <a:stretch>
            <a:fillRect/>
          </a:stretch>
        </p:blipFill>
        <p:spPr>
          <a:xfrm rot="0" flipH="0" flipV="0">
            <a:off x="895350" y="4772025"/>
            <a:ext cx="247650" cy="247650"/>
          </a:xfrm>
          <a:prstGeom prst="rect">
            <a:avLst/>
          </a:prstGeom>
          <a:ln/>
        </p:spPr>
      </p:pic>
      <p:sp>
        <p:nvSpPr>
          <p:cNvPr id="413" name="" descr="{&quot;isTemplate&quot;:true,&quot;type&quot;:&quot;text&quot;}"/>
          <p:cNvSpPr txBox="1"/>
          <p:nvPr/>
        </p:nvSpPr>
        <p:spPr>
          <a:xfrm rot="0" flipH="0" flipV="0">
            <a:off x="1276350" y="4762500"/>
            <a:ext cx="4514850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7C2D12"/>
                </a:solidFill>
                <a:latin typeface="Source Han Sans SC"/>
                <a:ea typeface="Source Han Sans SC"/>
              </a:rPr>
              <a:t>数据达标但建设完成度不足</a:t>
            </a:r>
            <a:r>
              <a:rPr lang="en-US" sz="1200">
                <a:solidFill>
                  <a:srgbClr val="7C2D12"/>
                </a:solidFill>
                <a:latin typeface="Source Han Sans SC"/>
                <a:ea typeface="Source Han Sans SC"/>
              </a:rPr>
              <a:t> → </a:t>
            </a:r>
            <a:r>
              <a:rPr lang="zh-CN" sz="1200">
                <a:solidFill>
                  <a:srgbClr val="7C2D12"/>
                </a:solidFill>
                <a:latin typeface="Source Han Sans SC"/>
                <a:ea typeface="Source Han Sans SC"/>
              </a:rPr>
              <a:t>判定为</a:t>
            </a:r>
            <a:r>
              <a:rPr lang="zh-CN" sz="1200" b="1">
                <a:solidFill>
                  <a:srgbClr val="7C2D12"/>
                </a:solidFill>
                <a:latin typeface="Source Han Sans SC"/>
                <a:ea typeface="Source Han Sans SC"/>
              </a:rPr>
              <a:t>“数据虚高”</a:t>
            </a:r>
            <a:r>
              <a:rPr lang="zh-CN" sz="1200">
                <a:solidFill>
                  <a:srgbClr val="7C2D12"/>
                </a:solidFill>
                <a:latin typeface="Source Han Sans SC"/>
                <a:ea typeface="Source Han Sans SC"/>
              </a:rPr>
              <a:t>，需回溯检查。</a:t>
            </a:r>
            <a:endParaRPr/>
          </a:p>
        </p:txBody>
      </p:sp>
      <p:sp>
        <p:nvSpPr>
          <p:cNvPr id="414" name=""/>
          <p:cNvSpPr/>
          <p:nvPr/>
        </p:nvSpPr>
        <p:spPr>
          <a:xfrm rot="0" flipH="0" flipV="0">
            <a:off x="6172200" y="4610100"/>
            <a:ext cx="5334000" cy="571500"/>
          </a:xfrm>
          <a:prstGeom prst="roundRect">
            <a:avLst>
              <a:gd name="adj" fmla="val 20000"/>
            </a:avLst>
          </a:prstGeom>
          <a:solidFill>
            <a:srgbClr val="0EA5E9">
              <a:alpha val="8000"/>
            </a:srgbClr>
          </a:solidFill>
          <a:ln w="12700">
            <a:solidFill>
              <a:srgbClr val="0EA5E9">
                <a:alpha val="30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41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5"/>
              </a:ext>
            </a:extLst>
          </a:blip>
          <a:stretch>
            <a:fillRect/>
          </a:stretch>
        </p:blipFill>
        <p:spPr>
          <a:xfrm rot="0" flipH="0" flipV="0">
            <a:off x="6381750" y="4772025"/>
            <a:ext cx="247650" cy="247650"/>
          </a:xfrm>
          <a:prstGeom prst="rect">
            <a:avLst/>
          </a:prstGeom>
          <a:ln/>
        </p:spPr>
      </p:pic>
      <p:sp>
        <p:nvSpPr>
          <p:cNvPr id="416" name="" descr="{&quot;isTemplate&quot;:true,&quot;type&quot;:&quot;text&quot;}"/>
          <p:cNvSpPr txBox="1"/>
          <p:nvPr/>
        </p:nvSpPr>
        <p:spPr>
          <a:xfrm rot="0" flipH="0" flipV="0">
            <a:off x="6762750" y="4762500"/>
            <a:ext cx="4419600" cy="2667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200">
                <a:solidFill>
                  <a:srgbClr val="0C4A6E"/>
                </a:solidFill>
                <a:latin typeface="Source Han Sans SC"/>
                <a:ea typeface="Source Han Sans SC"/>
              </a:rPr>
              <a:t>市面模型多以单一数据指标判定成熟度，因此容易产生数据虚高。</a:t>
            </a:r>
            <a:endParaRPr/>
          </a:p>
        </p:txBody>
      </p:sp>
      <p:sp>
        <p:nvSpPr>
          <p:cNvPr id="417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418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19 / 27</a:t>
            </a:r>
            <a:endParaRPr/>
          </a:p>
        </p:txBody>
      </p:sp>
    </p:spTree>
  </p:cSld>
</p:sld>
</file>

<file path=ppt/slides/slide2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454" name="" descr="&lt;Slide style={{ width: 1280, height: 720, padding: 0, position: 'relative', overflow: 'hidden', background: '#08182F', fontFamily: &quot;'Source Han Sans SC','PingFang SC','Microsoft YaHei',sans-serif&quot; }}&gt;&#10;    &lt;Image src=&quot;assets/sec04_bg.png&quot; style={{ position: 'absolute', top: 0, left: 0, width: 1280, height: 720, objectFit: 'cover', opacity: 0.95 }} /&gt;&#10;    &lt;Box style={{ position: 'absolute', top: 0, left: 0, width: 1280, height: 720, background: 'linear-gradient(90deg, rgba(6,20,42,0.95) 0%, rgba(6,20,42,0.74) 44%, rgba(6,20,42,0.22) 100%)' }} /&gt;&#10;&#10;    &lt;Box style={{ position: 'relative', zIndex: 2, width: 1280, height: 720, padding: '0 80px', flexDirection: 'column', justifyContent: 'center', gap: 18 }}&gt;&#10;        &lt;Text style={{ fontSize: 130, fontWeight: 'bold', color: 'rgba(14,165,233,0.85)', lineHeight: 1, letterSpacing: 2 }}&gt;04&lt;/Text&gt;&#10;        &lt;Box style={{ flexDirection: 'row', alignItems: 'center', gap: 18 }}&gt;&#10;            &lt;Box style={{ width: 54, height: 6, background: '#F59E0B', borderRadius: 3 }} /&gt;&#10;            &lt;Text style={{ fontSize: 58, fontWeight: 'bold', color: '#FFFFFF', letterSpacing: 3 }}&gt;落地实证与边界&lt;/Text&gt;&#10;        &lt;/Box&gt;&#10;        &lt;Text style={{ fontSize: 25, color: '#BFDBFE', fontWeight: 500 }}&gt;能解决什么、真实效果如何、哪些主体不适用&lt;/Text&gt;&#10;        &lt;Text style={{ fontSize: 16, color: '#94A3B8', lineHeight: 1.6, maxWidth: 760, marginTop: 6 }}&gt;方法论的价值，由真实案例与可量化结果证明——同时也必须清楚它的适用边界。&lt;/Text&gt;&#10;    &lt;/Box&gt;&#10;&#10;    &lt;Text style={{ position: 'absolute', bottom: 30, left: 80, zIndex: 2, fontSize: 13, color: '#64748B' }}&gt;睿擎 GEO 双五模型培训 · V3.0&lt;/Text&gt;&#10;    &lt;Text style={{ position: 'absolute', bottom: 30, right: 80, zIndex: 2, fontSize: 13, color: '#64748B' }}&gt;20 / 27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8182F"/>
          </a:solidFill>
          <a:ln/>
        </p:spPr>
        <p:txBody>
          <a:bodyPr/>
          <a:p/>
        </p:txBody>
      </p:sp>
      <p:pic>
        <p:nvPicPr>
          <p:cNvPr id="456" name=""/>
          <p:cNvPicPr>
            <a:picLocks noChangeAspect="1"/>
          </p:cNvPicPr>
          <p:nvPr/>
        </p:nvPicPr>
        <p:blipFill>
          <a:blip r:embed="rId1">
            <a:alphaModFix amt="95000"/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45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142A">
                  <a:alpha val="95000"/>
                </a:srgbClr>
              </a:gs>
              <a:gs pos="44000">
                <a:srgbClr val="06142A">
                  <a:alpha val="74000"/>
                </a:srgbClr>
              </a:gs>
              <a:gs pos="100000">
                <a:srgbClr val="06142A">
                  <a:alpha val="2200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458" name="" descr="{&quot;isTemplate&quot;:true,&quot;type&quot;:&quot;text&quot;}"/>
          <p:cNvSpPr txBox="1"/>
          <p:nvPr/>
        </p:nvSpPr>
        <p:spPr>
          <a:xfrm rot="0" flipH="0" flipV="0">
            <a:off x="762000" y="1781175"/>
            <a:ext cx="10668000" cy="1485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0" b="1" spc="150">
                <a:solidFill>
                  <a:srgbClr val="0EA5E9">
                    <a:alpha val="85000"/>
                  </a:srgbClr>
                </a:solidFill>
                <a:latin typeface="Source Han Sans SC"/>
                <a:ea typeface="Source Han Sans SC"/>
              </a:rPr>
              <a:t>04</a:t>
            </a:r>
            <a:endParaRPr/>
          </a:p>
        </p:txBody>
      </p:sp>
      <p:sp>
        <p:nvSpPr>
          <p:cNvPr id="459" name=""/>
          <p:cNvSpPr/>
          <p:nvPr/>
        </p:nvSpPr>
        <p:spPr>
          <a:xfrm rot="0" flipH="0" flipV="0">
            <a:off x="762000" y="3743325"/>
            <a:ext cx="514350" cy="571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460" name="" descr="{&quot;isTemplate&quot;:true,&quot;type&quot;:&quot;text&quot;}"/>
          <p:cNvSpPr txBox="1"/>
          <p:nvPr/>
        </p:nvSpPr>
        <p:spPr>
          <a:xfrm rot="0" flipH="0" flipV="0">
            <a:off x="1447800" y="3438525"/>
            <a:ext cx="4067175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 spc="225">
                <a:solidFill>
                  <a:srgbClr val="FFFFFF"/>
                </a:solidFill>
                <a:latin typeface="Source Han Sans SC"/>
                <a:ea typeface="Source Han Sans SC"/>
              </a:rPr>
              <a:t>落地实证与边界</a:t>
            </a:r>
            <a:endParaRPr/>
          </a:p>
        </p:txBody>
      </p:sp>
      <p:sp>
        <p:nvSpPr>
          <p:cNvPr id="461" name="" descr="{&quot;isTemplate&quot;:true,&quot;type&quot;:&quot;text&quot;}"/>
          <p:cNvSpPr txBox="1"/>
          <p:nvPr/>
        </p:nvSpPr>
        <p:spPr>
          <a:xfrm rot="0" flipH="0" flipV="0">
            <a:off x="762000" y="4276725"/>
            <a:ext cx="10668000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能解决什么、真实效果如何、哪些主体不适用</a:t>
            </a:r>
            <a:endParaRPr/>
          </a:p>
        </p:txBody>
      </p:sp>
      <p:sp>
        <p:nvSpPr>
          <p:cNvPr id="462" name="" descr="{&quot;isTemplate&quot;:true,&quot;type&quot;:&quot;text&quot;}"/>
          <p:cNvSpPr txBox="1"/>
          <p:nvPr/>
        </p:nvSpPr>
        <p:spPr>
          <a:xfrm rot="0" flipH="0" flipV="0">
            <a:off x="762000" y="4791075"/>
            <a:ext cx="72390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方法论的价值，由真实案例与可量化结果证明——同时也必须清楚它的适用边界。</a:t>
            </a:r>
            <a:endParaRPr/>
          </a:p>
        </p:txBody>
      </p:sp>
      <p:sp>
        <p:nvSpPr>
          <p:cNvPr id="463" name="" descr="{&quot;isTemplate&quot;:true,&quot;type&quot;:&quot;text&quot;}"/>
          <p:cNvSpPr txBox="1"/>
          <p:nvPr/>
        </p:nvSpPr>
        <p:spPr>
          <a:xfrm rot="0" flipH="0" flipV="0">
            <a:off x="762000" y="641985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464" name="" descr="{&quot;isTemplate&quot;:true,&quot;type&quot;:&quot;text&quot;}"/>
          <p:cNvSpPr txBox="1"/>
          <p:nvPr/>
        </p:nvSpPr>
        <p:spPr>
          <a:xfrm rot="0" flipH="0" flipV="0">
            <a:off x="11010900" y="64198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20 / 27</a:t>
            </a:r>
            <a:endParaRPr/>
          </a:p>
        </p:txBody>
      </p:sp>
    </p:spTree>
  </p:cSld>
</p:sld>
</file>

<file path=ppt/slides/slide21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465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F59E0B', borderRadius: 3 }} /&gt;&#10;            &lt;Box style={{ flexDirection: 'column', gap: 4 }}&gt;&#10;                &lt;Text style={{ fontSize: 34, fontWeight: 'bold', color: '#0B2545', lineHeight: 1.15 }}&gt;AI 不推荐的根因分布：锁定近 80%&lt;/Text&gt;&#10;                &lt;Text style={{ fontSize: 15, color: '#64748B' }}&gt;优先解决战略层与场景层，就能一次性解决大部分收录与曝光问题&lt;/Text&gt;&#10;            &lt;/Box&gt;&#10;        &lt;/Box&gt;&#10;        &lt;Text style={{ fontSize: 13, color: '#94A3B8', letterSpacing: 2, marginTop: 10 }}&gt;问题诊断&lt;/Text&gt;&#10;    &lt;/Box&gt;&#10;&#10;    &lt;Box style={{ flex: 1, flexDirection: 'column', gap: 14 }}&gt;&#10;        &lt;Box style={{ flex: 1, flexDirection: 'row', gap: 26 }}&gt;&#10;            &lt;Box style={{ flex: 0.82, flexDirection: 'column', justifyContent: 'center', gap: 12, background: 'linear-gradient(135deg, rgba(11,37,69,0.05) 0%, rgba(245,158,11,0.12) 100%)', borderRadius: 16, padding: '0 30px', border: '1px solid #E2E8F0' }}&gt;&#10;                &lt;Text style={{ fontSize: 16, color: '#64748B', letterSpacing: 1 }}&gt;战略层 + 场景层 合计占比&lt;/Text&gt;&#10;                &lt;Text style={{ fontSize: 132, fontWeight: 'bold', lineHeight: 1, backgroundImage: 'linear-gradient(135deg, #F59E0B 0%, #0B2545 100%)', backgroundClip: 'text', color: 'transparent' }}&gt;近80%&lt;/Text&gt;&#10;                &lt;Text style={{ fontSize: 18, color: '#0B2545', lineHeight: 1.5 }}&gt;优先优化这&lt;span style={{ fontWeight: 'bold', color: '#F59E0B' }}&gt;两层&lt;/span&gt;，即可一次性解决近 80% 的 AI 收录与品牌曝光问题。&lt;/Text&gt;&#10;            &lt;/Box&gt;&#10;&#10;            &lt;Box style={{ flex: 1.28, flexDirection: 'column', justifyContent: 'center', gap: 14, background: '#F7FAFC', borderRadius: 16, padding: '20px 28px', border: '1px solid #E2E8F0' }}&gt;&#10;                &lt;Text style={{ fontSize: 15, color: '#64748B', fontWeight: 'bold' }}&gt;中小企业 AI 不推荐问题分布&lt;/Text&gt;&#10;                &lt;Box style={{ flexDirection: 'row', alignItems: 'center', gap: 12 }}&gt;&#10;                    &lt;Text style={{ fontSize: 16, fontWeight: 'bold', color: '#0B2545', width: 66 }}&gt;战略层&lt;/Text&gt;&#10;                    &lt;Box style={{ flex: 1, height: 24, background: '#EEF2F6', borderRadius: 6 }}&gt;&lt;Box style={{ width: '100%', height: 24, background: '#F59E0B', borderRadius: 6 }} /&gt;&lt;/Box&gt;&#10;                    &lt;Text style={{ fontSize: 17, fontWeight: 'bold', color: '#F59E0B', width: 56, textAlign: 'right' }}&gt;35%&lt;/Text&gt;&#10;                &lt;/Box&gt;&#10;                &lt;Box style={{ flexDirection: 'row', alignItems: 'center', gap: 12 }}&gt;&#10;                    &lt;Text style={{ fontSize: 16, fontWeight: 'bold', color: '#0B2545', width: 66 }}&gt;场景层&lt;/Text&gt;&#10;                    &lt;Box style={{ flex: 1, height: 24, background: '#EEF2F6', borderRadius: 6 }}&gt;&lt;Box style={{ width: '80%', height: 24, background: '#0EA5E9', borderRadius: 6 }} /&gt;&lt;/Box&gt;&#10;                    &lt;Text style={{ fontSize: 17, fontWeight: 'bold', color: '#0EA5E9', width: 56, textAlign: 'right' }}&gt;28%&lt;/Text&gt;&#10;                &lt;/Box&gt;&#10;                &lt;Box style={{ flexDirection: 'row', alignItems: 'center', gap: 12 }}&gt;&#10;                    &lt;Text style={{ fontSize: 16, color: '#64748B', width: 66 }}&gt;系统层&lt;/Text&gt;&#10;                    &lt;Box style={{ flex: 1, height: 24, background: '#EEF2F6', borderRadius: 6 }}&gt;&lt;Box style={{ width: '51%', height: 24, background: '#0D9488', borderRadius: 6 }} /&gt;&lt;/Box&gt;&#10;                    &lt;Text style={{ fontSize: 17, fontWeight: 'bold', color: '#0D9488', width: 56, textAlign: 'right' }}&gt;18%&lt;/Text&gt;&#10;                &lt;/Box&gt;&#10;                &lt;Box style={{ flexDirection: 'row', alignItems: 'center', gap: 12 }}&gt;&#10;                    &lt;Text style={{ fontSize: 16, color: '#94A3B8', width: 66 }}&gt;治理层&lt;/Text&gt;&#10;                    &lt;Box style={{ flex: 1, height: 24, background: '#EEF2F6', borderRadius: 6 }}&gt;&lt;Box style={{ width: '34%', height: 24, background: '#94A3B8', borderRadius: 6 }} /&gt;&lt;/Box&gt;&#10;                    &lt;Text style={{ fontSize: 17, fontWeight: 'bold', color: '#94A3B8', width: 56, textAlign: 'right' }}&gt;12%&lt;/Text&gt;&#10;                &lt;/Box&gt;&#10;                &lt;Box style={{ flexDirection: 'row', alignItems: 'center', gap: 12 }}&gt;&#10;                    &lt;Text style={{ fontSize: 16, color: '#94A3B8', width: 66 }}&gt;发展层&lt;/Text&gt;&#10;                    &lt;Box style={{ flex: 1, height: 24, background: '#EEF2F6', borderRadius: 6 }}&gt;&lt;Box style={{ width: '20%', height: 24, background: '#CBD5E1', borderRadius: 6 }} /&gt;&lt;/Box&gt;&#10;                    &lt;Text style={{ fontSize: 17, fontWeight: 'bold', color: '#94A3B8', width: 56, textAlign: 'right' }}&gt;7%&lt;/Text&gt;&#10;                &lt;/Box&gt;&#10;            &lt;/Box&gt;&#10;        &lt;/Box&gt;&#10;&#10;        &lt;Box style={{ height: 70, borderRadius: 12, background: '#0B2545', flexDirection: 'row', alignItems: 'center', padding: '0 28px', gap: 16 }}&gt;&#10;            &lt;FAIcon name='magnifying-glass' style={{ fill: '#FDE68A', width: 26, height: 26 }} /&gt;&#10;            &lt;Text style={{ fontSize: 17, color: '#FFFFFF' }}&gt;典型困境：&lt;span style={{ fontWeight: 'bold', color: '#FDE68A' }}&gt;官网百度收录正常，但 AI 搜索推荐流量几乎为零。&lt;/span&gt;&lt;/Text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21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67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468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5133975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AI </a:t>
            </a: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不推荐的根因分布：锁定近</a:t>
            </a: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 80%</a:t>
            </a:r>
            <a:endParaRPr/>
          </a:p>
        </p:txBody>
      </p:sp>
      <p:sp>
        <p:nvSpPr>
          <p:cNvPr id="469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5133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优先解决战略层与场景层，就能一次性解决大部分收录与曝光问题</a:t>
            </a:r>
            <a:endParaRPr/>
          </a:p>
        </p:txBody>
      </p:sp>
      <p:sp>
        <p:nvSpPr>
          <p:cNvPr id="470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问题诊断</a:t>
            </a:r>
            <a:endParaRPr/>
          </a:p>
        </p:txBody>
      </p:sp>
      <p:sp>
        <p:nvSpPr>
          <p:cNvPr id="471" name=""/>
          <p:cNvSpPr/>
          <p:nvPr/>
        </p:nvSpPr>
        <p:spPr>
          <a:xfrm rot="0" flipH="0" flipV="0">
            <a:off x="609600" y="1028700"/>
            <a:ext cx="4191000" cy="4476750"/>
          </a:xfrm>
          <a:prstGeom prst="roundRect">
            <a:avLst>
              <a:gd name="adj" fmla="val 3636"/>
            </a:avLst>
          </a:prstGeom>
          <a:gradFill>
            <a:gsLst>
              <a:gs pos="0">
                <a:srgbClr val="0B2545">
                  <a:alpha val="5000"/>
                </a:srgbClr>
              </a:gs>
              <a:gs pos="100000">
                <a:srgbClr val="F59E0B">
                  <a:alpha val="12000"/>
                </a:srgbClr>
              </a:gs>
            </a:gsLst>
            <a:lin ang="2700000" scaled="1"/>
          </a:gra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472" name="" descr="{&quot;isTemplate&quot;:true,&quot;type&quot;:&quot;text&quot;}"/>
          <p:cNvSpPr txBox="1"/>
          <p:nvPr/>
        </p:nvSpPr>
        <p:spPr>
          <a:xfrm rot="0" flipH="0" flipV="0">
            <a:off x="895350" y="1238250"/>
            <a:ext cx="3619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75">
                <a:solidFill>
                  <a:srgbClr val="64748B"/>
                </a:solidFill>
                <a:latin typeface="Source Han Sans SC"/>
                <a:ea typeface="Source Han Sans SC"/>
              </a:rPr>
              <a:t>战略层</a:t>
            </a:r>
            <a:r>
              <a:rPr lang="en-US" sz="1200" spc="75">
                <a:solidFill>
                  <a:srgbClr val="64748B"/>
                </a:solidFill>
                <a:latin typeface="Source Han Sans SC"/>
                <a:ea typeface="Source Han Sans SC"/>
              </a:rPr>
              <a:t> + </a:t>
            </a:r>
            <a:r>
              <a:rPr lang="zh-CN" sz="1200" spc="75">
                <a:solidFill>
                  <a:srgbClr val="64748B"/>
                </a:solidFill>
                <a:latin typeface="Source Han Sans SC"/>
                <a:ea typeface="Source Han Sans SC"/>
              </a:rPr>
              <a:t>场景层</a:t>
            </a:r>
            <a:r>
              <a:rPr lang="en-US" sz="1200" spc="75">
                <a:solidFill>
                  <a:srgbClr val="64748B"/>
                </a:solidFill>
                <a:latin typeface="Source Han Sans SC"/>
                <a:ea typeface="Source Han Sans SC"/>
              </a:rPr>
              <a:t> </a:t>
            </a:r>
            <a:r>
              <a:rPr lang="zh-CN" sz="1200" spc="75">
                <a:solidFill>
                  <a:srgbClr val="64748B"/>
                </a:solidFill>
                <a:latin typeface="Source Han Sans SC"/>
                <a:ea typeface="Source Han Sans SC"/>
              </a:rPr>
              <a:t>合计占比</a:t>
            </a:r>
            <a:endParaRPr/>
          </a:p>
        </p:txBody>
      </p:sp>
      <p:sp>
        <p:nvSpPr>
          <p:cNvPr id="473" name="" descr="{&quot;isTemplate&quot;:true,&quot;type&quot;:&quot;text&quot;}"/>
          <p:cNvSpPr txBox="1"/>
          <p:nvPr/>
        </p:nvSpPr>
        <p:spPr>
          <a:xfrm rot="0" flipH="0" flipV="0">
            <a:off x="895350" y="1543050"/>
            <a:ext cx="3619500" cy="30194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9900" b="1">
                <a:gradFill>
                  <a:gsLst>
                    <a:gs pos="0">
                      <a:srgbClr val="F59E0B"/>
                    </a:gs>
                    <a:gs pos="100000">
                      <a:srgbClr val="0B2545"/>
                    </a:gs>
                  </a:gsLst>
                  <a:lin ang="2700000" scaled="1"/>
                </a:gradFill>
                <a:latin typeface="Source Han Sans SC"/>
                <a:ea typeface="Source Han Sans SC"/>
              </a:rPr>
              <a:t>近</a:t>
            </a:r>
            <a:r>
              <a:rPr lang="en-US" sz="9900" b="1">
                <a:gradFill>
                  <a:gsLst>
                    <a:gs pos="0">
                      <a:srgbClr val="F59E0B"/>
                    </a:gs>
                    <a:gs pos="100000">
                      <a:srgbClr val="0B2545"/>
                    </a:gs>
                  </a:gsLst>
                  <a:lin ang="2700000" scaled="1"/>
                </a:gradFill>
                <a:latin typeface="Source Han Sans SC"/>
                <a:ea typeface="Source Han Sans SC"/>
              </a:rPr>
              <a:t>80%</a:t>
            </a:r>
            <a:endParaRPr/>
          </a:p>
        </p:txBody>
      </p:sp>
      <p:sp>
        <p:nvSpPr>
          <p:cNvPr id="474" name="" descr="{&quot;isTemplate&quot;:true,&quot;type&quot;:&quot;text&quot;}"/>
          <p:cNvSpPr txBox="1"/>
          <p:nvPr/>
        </p:nvSpPr>
        <p:spPr>
          <a:xfrm rot="0" flipH="0" flipV="0">
            <a:off x="895350" y="4676775"/>
            <a:ext cx="3619500" cy="6191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0B2545"/>
                </a:solidFill>
                <a:latin typeface="Source Han Sans SC"/>
                <a:ea typeface="Source Han Sans SC"/>
              </a:rPr>
              <a:t>优先优化这</a:t>
            </a:r>
            <a:r>
              <a:rPr lang="zh-CN" sz="1350" b="1">
                <a:solidFill>
                  <a:srgbClr val="F59E0B"/>
                </a:solidFill>
                <a:latin typeface="Source Han Sans SC"/>
                <a:ea typeface="Source Han Sans SC"/>
              </a:rPr>
              <a:t>两层</a:t>
            </a:r>
            <a:r>
              <a:rPr lang="zh-CN" sz="1350">
                <a:solidFill>
                  <a:srgbClr val="0B2545"/>
                </a:solidFill>
                <a:latin typeface="Source Han Sans SC"/>
                <a:ea typeface="Source Han Sans SC"/>
              </a:rPr>
              <a:t>，即可一次性解决近</a:t>
            </a:r>
            <a:r>
              <a:rPr lang="en-US" sz="1350">
                <a:solidFill>
                  <a:srgbClr val="0B2545"/>
                </a:solidFill>
                <a:latin typeface="Source Han Sans SC"/>
                <a:ea typeface="Source Han Sans SC"/>
              </a:rPr>
              <a:t> 80% </a:t>
            </a:r>
            <a:r>
              <a:rPr lang="zh-CN" sz="1350">
                <a:solidFill>
                  <a:srgbClr val="0B2545"/>
                </a:solidFill>
                <a:latin typeface="Source Han Sans SC"/>
                <a:ea typeface="Source Han Sans SC"/>
              </a:rPr>
              <a:t>的</a:t>
            </a:r>
            <a:r>
              <a:rPr lang="en-US" sz="1350">
                <a:solidFill>
                  <a:srgbClr val="0B2545"/>
                </a:solidFill>
                <a:latin typeface="Source Han Sans SC"/>
                <a:ea typeface="Source Han Sans SC"/>
              </a:rPr>
              <a:t> AI </a:t>
            </a:r>
            <a:r>
              <a:rPr lang="zh-CN" sz="1350">
                <a:solidFill>
                  <a:srgbClr val="0B2545"/>
                </a:solidFill>
                <a:latin typeface="Source Han Sans SC"/>
                <a:ea typeface="Source Han Sans SC"/>
              </a:rPr>
              <a:t>收录与品牌曝光问题。</a:t>
            </a:r>
            <a:endParaRPr/>
          </a:p>
        </p:txBody>
      </p:sp>
      <p:sp>
        <p:nvSpPr>
          <p:cNvPr id="475" name=""/>
          <p:cNvSpPr/>
          <p:nvPr/>
        </p:nvSpPr>
        <p:spPr>
          <a:xfrm rot="0" flipH="0" flipV="0">
            <a:off x="5048250" y="1028700"/>
            <a:ext cx="6534150" cy="4476750"/>
          </a:xfrm>
          <a:prstGeom prst="roundRect">
            <a:avLst>
              <a:gd name="adj" fmla="val 3404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476" name="" descr="{&quot;isTemplate&quot;:true,&quot;type&quot;:&quot;text&quot;}"/>
          <p:cNvSpPr txBox="1"/>
          <p:nvPr/>
        </p:nvSpPr>
        <p:spPr>
          <a:xfrm rot="0" flipH="0" flipV="0">
            <a:off x="5314950" y="2276475"/>
            <a:ext cx="60007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64748B"/>
                </a:solidFill>
                <a:latin typeface="Source Han Sans SC"/>
                <a:ea typeface="Source Han Sans SC"/>
              </a:rPr>
              <a:t>中小企业</a:t>
            </a:r>
            <a:r>
              <a:rPr lang="en-US" sz="1125" b="1">
                <a:solidFill>
                  <a:srgbClr val="64748B"/>
                </a:solidFill>
                <a:latin typeface="Source Han Sans SC"/>
                <a:ea typeface="Source Han Sans SC"/>
              </a:rPr>
              <a:t> AI </a:t>
            </a:r>
            <a:r>
              <a:rPr lang="zh-CN" sz="1125" b="1">
                <a:solidFill>
                  <a:srgbClr val="64748B"/>
                </a:solidFill>
                <a:latin typeface="Source Han Sans SC"/>
                <a:ea typeface="Source Han Sans SC"/>
              </a:rPr>
              <a:t>不推荐问题分布</a:t>
            </a:r>
            <a:endParaRPr/>
          </a:p>
        </p:txBody>
      </p:sp>
      <p:sp>
        <p:nvSpPr>
          <p:cNvPr id="477" name="" descr="{&quot;isTemplate&quot;:true,&quot;type&quot;:&quot;text&quot;}"/>
          <p:cNvSpPr txBox="1"/>
          <p:nvPr/>
        </p:nvSpPr>
        <p:spPr>
          <a:xfrm rot="0" flipH="0" flipV="0">
            <a:off x="5314950" y="2600325"/>
            <a:ext cx="62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战略层</a:t>
            </a:r>
            <a:endParaRPr/>
          </a:p>
        </p:txBody>
      </p:sp>
      <p:sp>
        <p:nvSpPr>
          <p:cNvPr id="478" name=""/>
          <p:cNvSpPr/>
          <p:nvPr/>
        </p:nvSpPr>
        <p:spPr>
          <a:xfrm rot="0" flipH="0" flipV="0">
            <a:off x="6057900" y="2581275"/>
            <a:ext cx="4610100" cy="228600"/>
          </a:xfrm>
          <a:prstGeom prst="roundRect">
            <a:avLst>
              <a:gd name="adj" fmla="val 25000"/>
            </a:avLst>
          </a:prstGeom>
          <a:solidFill>
            <a:srgbClr val="EEF2F6"/>
          </a:solidFill>
          <a:ln/>
        </p:spPr>
        <p:txBody>
          <a:bodyPr/>
          <a:p/>
        </p:txBody>
      </p:sp>
      <p:sp>
        <p:nvSpPr>
          <p:cNvPr id="479" name=""/>
          <p:cNvSpPr/>
          <p:nvPr/>
        </p:nvSpPr>
        <p:spPr>
          <a:xfrm rot="0" flipH="0" flipV="0">
            <a:off x="6057900" y="2581275"/>
            <a:ext cx="4610100" cy="2286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480" name="" descr="{&quot;isTemplate&quot;:true,&quot;type&quot;:&quot;text&quot;}"/>
          <p:cNvSpPr txBox="1"/>
          <p:nvPr/>
        </p:nvSpPr>
        <p:spPr>
          <a:xfrm rot="0" flipH="0" flipV="0">
            <a:off x="10782300" y="2600325"/>
            <a:ext cx="533400" cy="200025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275" b="1">
                <a:solidFill>
                  <a:srgbClr val="F59E0B"/>
                </a:solidFill>
                <a:latin typeface="Source Han Sans SC"/>
                <a:ea typeface="Source Han Sans SC"/>
              </a:rPr>
              <a:t>35%</a:t>
            </a:r>
            <a:endParaRPr/>
          </a:p>
        </p:txBody>
      </p:sp>
      <p:sp>
        <p:nvSpPr>
          <p:cNvPr id="481" name="" descr="{&quot;isTemplate&quot;:true,&quot;type&quot;:&quot;text&quot;}"/>
          <p:cNvSpPr txBox="1"/>
          <p:nvPr/>
        </p:nvSpPr>
        <p:spPr>
          <a:xfrm rot="0" flipH="0" flipV="0">
            <a:off x="5314950" y="2962275"/>
            <a:ext cx="62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场景层</a:t>
            </a:r>
            <a:endParaRPr/>
          </a:p>
        </p:txBody>
      </p:sp>
      <p:sp>
        <p:nvSpPr>
          <p:cNvPr id="482" name=""/>
          <p:cNvSpPr/>
          <p:nvPr/>
        </p:nvSpPr>
        <p:spPr>
          <a:xfrm rot="0" flipH="0" flipV="0">
            <a:off x="6057900" y="2943225"/>
            <a:ext cx="4610100" cy="228600"/>
          </a:xfrm>
          <a:prstGeom prst="roundRect">
            <a:avLst>
              <a:gd name="adj" fmla="val 25000"/>
            </a:avLst>
          </a:prstGeom>
          <a:solidFill>
            <a:srgbClr val="EEF2F6"/>
          </a:solidFill>
          <a:ln/>
        </p:spPr>
        <p:txBody>
          <a:bodyPr/>
          <a:p/>
        </p:txBody>
      </p:sp>
      <p:sp>
        <p:nvSpPr>
          <p:cNvPr id="483" name=""/>
          <p:cNvSpPr/>
          <p:nvPr/>
        </p:nvSpPr>
        <p:spPr>
          <a:xfrm rot="0" flipH="0" flipV="0">
            <a:off x="6057900" y="2943225"/>
            <a:ext cx="3686175" cy="228600"/>
          </a:xfrm>
          <a:prstGeom prst="roundRect">
            <a:avLst>
              <a:gd name="adj" fmla="val 25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484" name="" descr="{&quot;isTemplate&quot;:true,&quot;type&quot;:&quot;text&quot;}"/>
          <p:cNvSpPr txBox="1"/>
          <p:nvPr/>
        </p:nvSpPr>
        <p:spPr>
          <a:xfrm rot="0" flipH="0" flipV="0">
            <a:off x="10782300" y="2962275"/>
            <a:ext cx="533400" cy="200025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275" b="1">
                <a:solidFill>
                  <a:srgbClr val="0EA5E9"/>
                </a:solidFill>
                <a:latin typeface="Source Han Sans SC"/>
                <a:ea typeface="Source Han Sans SC"/>
              </a:rPr>
              <a:t>28%</a:t>
            </a:r>
            <a:endParaRPr/>
          </a:p>
        </p:txBody>
      </p:sp>
      <p:sp>
        <p:nvSpPr>
          <p:cNvPr id="485" name="" descr="{&quot;isTemplate&quot;:true,&quot;type&quot;:&quot;text&quot;}"/>
          <p:cNvSpPr txBox="1"/>
          <p:nvPr/>
        </p:nvSpPr>
        <p:spPr>
          <a:xfrm rot="0" flipH="0" flipV="0">
            <a:off x="5314950" y="3324225"/>
            <a:ext cx="62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Source Han Sans SC"/>
                <a:ea typeface="Source Han Sans SC"/>
              </a:rPr>
              <a:t>系统层</a:t>
            </a:r>
            <a:endParaRPr/>
          </a:p>
        </p:txBody>
      </p:sp>
      <p:sp>
        <p:nvSpPr>
          <p:cNvPr id="486" name=""/>
          <p:cNvSpPr/>
          <p:nvPr/>
        </p:nvSpPr>
        <p:spPr>
          <a:xfrm rot="0" flipH="0" flipV="0">
            <a:off x="6057900" y="3305175"/>
            <a:ext cx="4610100" cy="228600"/>
          </a:xfrm>
          <a:prstGeom prst="roundRect">
            <a:avLst>
              <a:gd name="adj" fmla="val 25000"/>
            </a:avLst>
          </a:prstGeom>
          <a:solidFill>
            <a:srgbClr val="EEF2F6"/>
          </a:solidFill>
          <a:ln/>
        </p:spPr>
        <p:txBody>
          <a:bodyPr/>
          <a:p/>
        </p:txBody>
      </p:sp>
      <p:sp>
        <p:nvSpPr>
          <p:cNvPr id="487" name=""/>
          <p:cNvSpPr/>
          <p:nvPr/>
        </p:nvSpPr>
        <p:spPr>
          <a:xfrm rot="0" flipH="0" flipV="0">
            <a:off x="6057900" y="3305175"/>
            <a:ext cx="2352675" cy="228600"/>
          </a:xfrm>
          <a:prstGeom prst="roundRect">
            <a:avLst>
              <a:gd name="adj" fmla="val 25000"/>
            </a:avLst>
          </a:prstGeom>
          <a:solidFill>
            <a:srgbClr val="0D9488"/>
          </a:solidFill>
          <a:ln/>
        </p:spPr>
        <p:txBody>
          <a:bodyPr/>
          <a:p/>
        </p:txBody>
      </p:sp>
      <p:sp>
        <p:nvSpPr>
          <p:cNvPr id="488" name="" descr="{&quot;isTemplate&quot;:true,&quot;type&quot;:&quot;text&quot;}"/>
          <p:cNvSpPr txBox="1"/>
          <p:nvPr/>
        </p:nvSpPr>
        <p:spPr>
          <a:xfrm rot="0" flipH="0" flipV="0">
            <a:off x="10782300" y="3324225"/>
            <a:ext cx="533400" cy="200025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275" b="1">
                <a:solidFill>
                  <a:srgbClr val="0D9488"/>
                </a:solidFill>
                <a:latin typeface="Source Han Sans SC"/>
                <a:ea typeface="Source Han Sans SC"/>
              </a:rPr>
              <a:t>18%</a:t>
            </a:r>
            <a:endParaRPr/>
          </a:p>
        </p:txBody>
      </p:sp>
      <p:sp>
        <p:nvSpPr>
          <p:cNvPr id="489" name="" descr="{&quot;isTemplate&quot;:true,&quot;type&quot;:&quot;text&quot;}"/>
          <p:cNvSpPr txBox="1"/>
          <p:nvPr/>
        </p:nvSpPr>
        <p:spPr>
          <a:xfrm rot="0" flipH="0" flipV="0">
            <a:off x="5314950" y="3686175"/>
            <a:ext cx="62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治理层</a:t>
            </a:r>
            <a:endParaRPr/>
          </a:p>
        </p:txBody>
      </p:sp>
      <p:sp>
        <p:nvSpPr>
          <p:cNvPr id="490" name=""/>
          <p:cNvSpPr/>
          <p:nvPr/>
        </p:nvSpPr>
        <p:spPr>
          <a:xfrm rot="0" flipH="0" flipV="0">
            <a:off x="6057900" y="3667125"/>
            <a:ext cx="4610100" cy="228600"/>
          </a:xfrm>
          <a:prstGeom prst="roundRect">
            <a:avLst>
              <a:gd name="adj" fmla="val 25000"/>
            </a:avLst>
          </a:prstGeom>
          <a:solidFill>
            <a:srgbClr val="EEF2F6"/>
          </a:solidFill>
          <a:ln/>
        </p:spPr>
        <p:txBody>
          <a:bodyPr/>
          <a:p/>
        </p:txBody>
      </p:sp>
      <p:sp>
        <p:nvSpPr>
          <p:cNvPr id="491" name=""/>
          <p:cNvSpPr/>
          <p:nvPr/>
        </p:nvSpPr>
        <p:spPr>
          <a:xfrm rot="0" flipH="0" flipV="0">
            <a:off x="6057900" y="3667125"/>
            <a:ext cx="1571625" cy="228600"/>
          </a:xfrm>
          <a:prstGeom prst="roundRect">
            <a:avLst>
              <a:gd name="adj" fmla="val 25000"/>
            </a:avLst>
          </a:prstGeom>
          <a:solidFill>
            <a:srgbClr val="94A3B8"/>
          </a:solidFill>
          <a:ln/>
        </p:spPr>
        <p:txBody>
          <a:bodyPr/>
          <a:p/>
        </p:txBody>
      </p:sp>
      <p:sp>
        <p:nvSpPr>
          <p:cNvPr id="492" name="" descr="{&quot;isTemplate&quot;:true,&quot;type&quot;:&quot;text&quot;}"/>
          <p:cNvSpPr txBox="1"/>
          <p:nvPr/>
        </p:nvSpPr>
        <p:spPr>
          <a:xfrm rot="0" flipH="0" flipV="0">
            <a:off x="10782300" y="3686175"/>
            <a:ext cx="533400" cy="200025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275" b="1">
                <a:solidFill>
                  <a:srgbClr val="94A3B8"/>
                </a:solidFill>
                <a:latin typeface="Source Han Sans SC"/>
                <a:ea typeface="Source Han Sans SC"/>
              </a:rPr>
              <a:t>12%</a:t>
            </a:r>
            <a:endParaRPr/>
          </a:p>
        </p:txBody>
      </p:sp>
      <p:sp>
        <p:nvSpPr>
          <p:cNvPr id="493" name="" descr="{&quot;isTemplate&quot;:true,&quot;type&quot;:&quot;text&quot;}"/>
          <p:cNvSpPr txBox="1"/>
          <p:nvPr/>
        </p:nvSpPr>
        <p:spPr>
          <a:xfrm rot="0" flipH="0" flipV="0">
            <a:off x="5314950" y="4048125"/>
            <a:ext cx="628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发展层</a:t>
            </a:r>
            <a:endParaRPr/>
          </a:p>
        </p:txBody>
      </p:sp>
      <p:sp>
        <p:nvSpPr>
          <p:cNvPr id="494" name=""/>
          <p:cNvSpPr/>
          <p:nvPr/>
        </p:nvSpPr>
        <p:spPr>
          <a:xfrm rot="0" flipH="0" flipV="0">
            <a:off x="6057900" y="4029075"/>
            <a:ext cx="4610100" cy="228600"/>
          </a:xfrm>
          <a:prstGeom prst="roundRect">
            <a:avLst>
              <a:gd name="adj" fmla="val 25000"/>
            </a:avLst>
          </a:prstGeom>
          <a:solidFill>
            <a:srgbClr val="EEF2F6"/>
          </a:solidFill>
          <a:ln/>
        </p:spPr>
        <p:txBody>
          <a:bodyPr/>
          <a:p/>
        </p:txBody>
      </p:sp>
      <p:sp>
        <p:nvSpPr>
          <p:cNvPr id="495" name=""/>
          <p:cNvSpPr/>
          <p:nvPr/>
        </p:nvSpPr>
        <p:spPr>
          <a:xfrm rot="0" flipH="0" flipV="0">
            <a:off x="6057900" y="4029075"/>
            <a:ext cx="923925" cy="228600"/>
          </a:xfrm>
          <a:prstGeom prst="roundRect">
            <a:avLst>
              <a:gd name="adj" fmla="val 25000"/>
            </a:avLst>
          </a:prstGeom>
          <a:solidFill>
            <a:srgbClr val="CBD5E1"/>
          </a:solidFill>
          <a:ln/>
        </p:spPr>
        <p:txBody>
          <a:bodyPr/>
          <a:p/>
        </p:txBody>
      </p:sp>
      <p:sp>
        <p:nvSpPr>
          <p:cNvPr id="496" name="" descr="{&quot;isTemplate&quot;:true,&quot;type&quot;:&quot;text&quot;}"/>
          <p:cNvSpPr txBox="1"/>
          <p:nvPr/>
        </p:nvSpPr>
        <p:spPr>
          <a:xfrm rot="0" flipH="0" flipV="0">
            <a:off x="10782300" y="4048125"/>
            <a:ext cx="533400" cy="200025"/>
          </a:xfrm>
          <a:prstGeom prst="rect"/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en-US" sz="1275" b="1">
                <a:solidFill>
                  <a:srgbClr val="94A3B8"/>
                </a:solidFill>
                <a:latin typeface="Source Han Sans SC"/>
                <a:ea typeface="Source Han Sans SC"/>
              </a:rPr>
              <a:t>7%</a:t>
            </a:r>
            <a:endParaRPr/>
          </a:p>
        </p:txBody>
      </p:sp>
      <p:sp>
        <p:nvSpPr>
          <p:cNvPr id="497" name=""/>
          <p:cNvSpPr/>
          <p:nvPr/>
        </p:nvSpPr>
        <p:spPr>
          <a:xfrm rot="0" flipH="0" flipV="0">
            <a:off x="609600" y="5638800"/>
            <a:ext cx="10972800" cy="666750"/>
          </a:xfrm>
          <a:prstGeom prst="roundRect">
            <a:avLst>
              <a:gd name="adj" fmla="val 17143"/>
            </a:avLst>
          </a:prstGeom>
          <a:solidFill>
            <a:srgbClr val="0B2545"/>
          </a:solidFill>
          <a:ln/>
        </p:spPr>
        <p:txBody>
          <a:bodyPr/>
          <a:p/>
        </p:txBody>
      </p:sp>
      <p:pic>
        <p:nvPicPr>
          <p:cNvPr id="498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76300" y="5848350"/>
            <a:ext cx="247650" cy="247650"/>
          </a:xfrm>
          <a:prstGeom prst="rect">
            <a:avLst/>
          </a:prstGeom>
          <a:ln/>
        </p:spPr>
      </p:pic>
      <p:sp>
        <p:nvSpPr>
          <p:cNvPr id="499" name="" descr="{&quot;isTemplate&quot;:true,&quot;type&quot;:&quot;text&quot;}"/>
          <p:cNvSpPr txBox="1"/>
          <p:nvPr/>
        </p:nvSpPr>
        <p:spPr>
          <a:xfrm rot="0" flipH="0" flipV="0">
            <a:off x="1276350" y="5876925"/>
            <a:ext cx="4486275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Source Han Sans SC"/>
                <a:ea typeface="Source Han Sans SC"/>
              </a:rPr>
              <a:t>典型困境：</a:t>
            </a:r>
            <a:r>
              <a:rPr lang="zh-CN" sz="1275" b="1">
                <a:solidFill>
                  <a:srgbClr val="FDE68A"/>
                </a:solidFill>
                <a:latin typeface="Source Han Sans SC"/>
                <a:ea typeface="Source Han Sans SC"/>
              </a:rPr>
              <a:t>官网百度收录正常，但</a:t>
            </a:r>
            <a:r>
              <a:rPr lang="en-US" sz="1275" b="1">
                <a:solidFill>
                  <a:srgbClr val="FDE68A"/>
                </a:solidFill>
                <a:latin typeface="Source Han Sans SC"/>
                <a:ea typeface="Source Han Sans SC"/>
              </a:rPr>
              <a:t> AI </a:t>
            </a:r>
            <a:r>
              <a:rPr lang="zh-CN" sz="1275" b="1">
                <a:solidFill>
                  <a:srgbClr val="FDE68A"/>
                </a:solidFill>
                <a:latin typeface="Source Han Sans SC"/>
                <a:ea typeface="Source Han Sans SC"/>
              </a:rPr>
              <a:t>搜索推荐流量几乎为零。</a:t>
            </a:r>
            <a:endParaRPr/>
          </a:p>
        </p:txBody>
      </p:sp>
      <p:sp>
        <p:nvSpPr>
          <p:cNvPr id="500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501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21 / 27</a:t>
            </a:r>
            <a:endParaRPr/>
          </a:p>
        </p:txBody>
      </p:sp>
    </p:spTree>
  </p:cSld>
</p:sld>
</file>

<file path=ppt/slides/slide22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c="http://schemas.openxmlformats.org/drawingml/2006/chart" xmlns:mc="http://schemas.openxmlformats.org/markup-compatibility/2006" mc:Ignorable="asvg">
  <p:cSld>
    <p:spTree>
      <p:nvGrpSpPr>
        <p:cNvPr id="502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实证效果：可落地、可量化的提升&lt;/Text&gt;&#10;                &lt;Text style={{ fontSize: 15, color: '#64748B' }}&gt;福建艾索已服务客户的脱敏统计：AI 提及率从 0 起步&lt;/Text&gt;&#10;            &lt;/Box&gt;&#10;        &lt;/Box&gt;&#10;        &lt;Text style={{ fontSize: 13, color: '#94A3B8', letterSpacing: 2, marginTop: 10 }}&gt;落地实证&lt;/Text&gt;&#10;    &lt;/Box&gt;&#10;&#10;    &lt;Box style={{ flex: 1, flexDirection: 'row', gap: 20 }}&gt;&#10;        &lt;Box style={{ flex: 1.6, flexDirection: 'column', borderRadius: 16, border: '1px solid #E2E8F0', padding: '16px 18px' }}&gt;&#10;            &lt;Chart&#10;                style={{ flex: 1, minHeight: 400 }}&#10;                chartType='barChart'&#10;                barDirection='bar'&#10;                grouping='clustered'&#10;                title='各行业 AI 提及率：优化前 → 优化后（%）'&#10;                titleColor='#0B2545'&#10;                showLegend={true}&#10;                showDataLabels={true}&#10;                legendColor='#64748B'&#10;                axisColor='#94A3B8'&#10;                dataLabelColor='#0B2545'&#10;                colors={['#CBD5E1', 'linear-gradient(90deg, #0EA5E9 0%, #F59E0B 100%)']}&#10;                background='#FFFFFF'&#10;                data={[&#10;                    ['行业', '优化前', '优化后'],&#10;                    ['服务业（装修/律所）', 0, 55],&#10;                    ['建材（石材/卫浴）', 0, 42],&#10;                    ['制造业（五金加工）', 0, 35],&#10;                    ['茶叶', 0, 30],&#10;                    ['鞋服（B端代工）', 0, 28],&#10;                ]}&#10;            /&gt;&#10;        &lt;/Box&gt;&#10;&#10;        &lt;Box style={{ flex: 1, flexDirection: 'column', gap: 14 }}&gt;&#10;            &lt;Box style={{ flex: 1, borderRadius: 14, background: 'linear-gradient(160deg, #0B2545 0%, #0EA5E9 150%)', padding: '20px 24px', flexDirection: 'column', justifyContent: 'center', gap: 6 }}&gt;&#10;                &lt;Text style={{ fontSize: 15, color: '#BAE6FD' }}&gt;累计服务样本&lt;/Text&gt;&#10;                &lt;Text style={{ fontSize: 60, fontWeight: 'bold', color: '#FFFFFF', lineHeight: 1 }}&gt;65&lt;span style={{ fontSize: 24 }}&gt; 家&lt;/span&gt;&lt;/Text&gt;&#10;                &lt;Text style={{ fontSize: 15, color: '#E0F2FE' }}&gt;覆盖制造、鞋服、建材、茶叶、服务业&lt;/Text&gt;&#10;            &lt;/Box&gt;&#10;            &lt;Box style={{ flex: 1, borderRadius: 14, background: '#F7FAFC', border: '1px solid #E2E8F0', padding: '20px 24px', flexDirection: 'column', justifyContent: 'center', gap: 6 }}&gt;&#10;                &lt;Text style={{ fontSize: 15, color: '#64748B' }}&gt;优化周期&lt;/Text&gt;&#10;                &lt;Text style={{ fontSize: 60, fontWeight: 'bold', color: '#0EA5E9', lineHeight: 1 }}&gt;30–60&lt;span style={{ fontSize: 24 }}&gt; 天&lt;/span&gt;&lt;/Text&gt;&#10;                &lt;Text style={{ fontSize: 15, color: '#64748B' }}&gt;普遍在 30–60 天内看到 AI 提及率显著提升&lt;/Text&gt;&#10;            &lt;/Box&gt;&#10;            &lt;Box style={{ height: 96, borderRadius: 14, background: 'rgba(245,158,11,0.10)', border: '1px solid rgba(245,158,11,0.35)', padding: '16px 24px', flexDirection: 'row', alignItems: 'center', gap: 14 }}&gt;&#10;                &lt;FAIcon name='arrow-trend-up' style={{ fill: '#F59E0B', width: 34, height: 34 }} /&gt;&#10;                &lt;Box style={{ flexDirection: 'column', gap: 2 }}&gt;&#10;                    &lt;Text style={{ fontSize: 15, color: '#B45309', fontWeight: 'bold' }}&gt;最高提升&lt;/Text&gt;&#10;                    &lt;Text style={{ fontSize: 26, fontWeight: 'bold', color: '#7C2D12' }}&gt;0% → 55%&lt;/Text&gt;&#10;                &lt;/Box&gt;&#10;            &lt;/Box&gt;&#10;        &lt;/Box&gt;&#10;    &lt;/Box&gt;&#10;&#10;    &lt;Box style={{ flexDirection: 'row', justifyContent: 'space-between', alignItems: 'center', height: 28 }}&gt;&#10;        &lt;Text style={{ fontSize: 12, color: '#94A3B8' }}&gt;数据来源：福建艾索客户服务记录，统计周期 2025–2026 年（脱敏）&lt;/Text&gt;&#10;        &lt;Text style={{ fontSize: 13, color: '#94A3B8' }}&gt;22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04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505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485775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实证效果：可落地、可量化的提升</a:t>
            </a:r>
            <a:endParaRPr/>
          </a:p>
        </p:txBody>
      </p:sp>
      <p:sp>
        <p:nvSpPr>
          <p:cNvPr id="506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48577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福建艾索已服务客户的脱敏统计：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AI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提及率从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0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起步</a:t>
            </a:r>
            <a:endParaRPr/>
          </a:p>
        </p:txBody>
      </p:sp>
      <p:sp>
        <p:nvSpPr>
          <p:cNvPr id="507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落地实证</a:t>
            </a:r>
            <a:endParaRPr/>
          </a:p>
        </p:txBody>
      </p:sp>
      <p:sp>
        <p:nvSpPr>
          <p:cNvPr id="508" name=""/>
          <p:cNvSpPr/>
          <p:nvPr/>
        </p:nvSpPr>
        <p:spPr>
          <a:xfrm rot="0" flipH="0" flipV="0">
            <a:off x="609600" y="1028700"/>
            <a:ext cx="6638925" cy="5276850"/>
          </a:xfrm>
          <a:prstGeom prst="roundRect">
            <a:avLst>
              <a:gd name="adj" fmla="val 2888"/>
            </a:avLst>
          </a:prstGeom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graphicFrame>
        <p:nvGraphicFramePr>
          <p:cNvPr id="509" name="509"/>
          <p:cNvGraphicFramePr/>
          <p:nvPr/>
        </p:nvGraphicFramePr>
        <p:xfrm rot="0" flipH="0" flipV="0">
          <a:off x="781050" y="1181100"/>
          <a:ext cx="6296025" cy="497205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510" name=""/>
          <p:cNvSpPr/>
          <p:nvPr/>
        </p:nvSpPr>
        <p:spPr>
          <a:xfrm rot="0" flipH="0" flipV="0">
            <a:off x="7439025" y="1028700"/>
            <a:ext cx="4143375" cy="2047875"/>
          </a:xfrm>
          <a:prstGeom prst="roundRect">
            <a:avLst>
              <a:gd name="adj" fmla="val 6512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4200000" scaled="1"/>
          </a:gradFill>
          <a:ln/>
        </p:spPr>
        <p:txBody>
          <a:bodyPr/>
          <a:p/>
        </p:txBody>
      </p:sp>
      <p:sp>
        <p:nvSpPr>
          <p:cNvPr id="511" name="" descr="{&quot;isTemplate&quot;:true,&quot;type&quot;:&quot;text&quot;}"/>
          <p:cNvSpPr txBox="1"/>
          <p:nvPr/>
        </p:nvSpPr>
        <p:spPr>
          <a:xfrm rot="0" flipH="0" flipV="0">
            <a:off x="7667625" y="1485900"/>
            <a:ext cx="36861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BAE6FD"/>
                </a:solidFill>
                <a:latin typeface="Source Han Sans SC"/>
                <a:ea typeface="Source Han Sans SC"/>
              </a:rPr>
              <a:t>累计服务样本</a:t>
            </a:r>
            <a:endParaRPr/>
          </a:p>
        </p:txBody>
      </p:sp>
      <p:sp>
        <p:nvSpPr>
          <p:cNvPr id="512" name="" descr="{&quot;isTemplate&quot;:true,&quot;type&quot;:&quot;text&quot;}"/>
          <p:cNvSpPr txBox="1"/>
          <p:nvPr/>
        </p:nvSpPr>
        <p:spPr>
          <a:xfrm rot="0" flipH="0" flipV="0">
            <a:off x="7667625" y="1714500"/>
            <a:ext cx="3686175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500" b="1">
                <a:solidFill>
                  <a:srgbClr val="FFFFFF"/>
                </a:solidFill>
                <a:latin typeface="Source Han Sans SC"/>
                <a:ea typeface="Source Han Sans SC"/>
              </a:rPr>
              <a:t>65</a:t>
            </a:r>
            <a:r>
              <a:rPr lang="en-US" sz="1800" b="1">
                <a:solidFill>
                  <a:srgbClr val="FFFFFF"/>
                </a:solidFill>
                <a:latin typeface="Source Han Sans SC"/>
                <a:ea typeface="Source Han Sans SC"/>
              </a:rPr>
              <a:t> </a:t>
            </a:r>
            <a:r>
              <a:rPr lang="zh-CN" sz="1800" b="1">
                <a:solidFill>
                  <a:srgbClr val="FFFFFF"/>
                </a:solidFill>
                <a:latin typeface="Source Han Sans SC"/>
                <a:ea typeface="Source Han Sans SC"/>
              </a:rPr>
              <a:t>家</a:t>
            </a:r>
            <a:endParaRPr/>
          </a:p>
        </p:txBody>
      </p:sp>
      <p:sp>
        <p:nvSpPr>
          <p:cNvPr id="513" name="" descr="{&quot;isTemplate&quot;:true,&quot;type&quot;:&quot;text&quot;}"/>
          <p:cNvSpPr txBox="1"/>
          <p:nvPr/>
        </p:nvSpPr>
        <p:spPr>
          <a:xfrm rot="0" flipH="0" flipV="0">
            <a:off x="7667625" y="2457450"/>
            <a:ext cx="36861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E0F2FE"/>
                </a:solidFill>
                <a:latin typeface="Source Han Sans SC"/>
                <a:ea typeface="Source Han Sans SC"/>
              </a:rPr>
              <a:t>覆盖制造、鞋服、建材、茶叶、服务业</a:t>
            </a:r>
            <a:endParaRPr/>
          </a:p>
        </p:txBody>
      </p:sp>
      <p:sp>
        <p:nvSpPr>
          <p:cNvPr id="514" name=""/>
          <p:cNvSpPr/>
          <p:nvPr/>
        </p:nvSpPr>
        <p:spPr>
          <a:xfrm rot="0" flipH="0" flipV="0">
            <a:off x="7439025" y="3209925"/>
            <a:ext cx="4143375" cy="2047875"/>
          </a:xfrm>
          <a:prstGeom prst="roundRect">
            <a:avLst>
              <a:gd name="adj" fmla="val 6512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515" name="" descr="{&quot;isTemplate&quot;:true,&quot;type&quot;:&quot;text&quot;}"/>
          <p:cNvSpPr txBox="1"/>
          <p:nvPr/>
        </p:nvSpPr>
        <p:spPr>
          <a:xfrm rot="0" flipH="0" flipV="0">
            <a:off x="7667625" y="3667125"/>
            <a:ext cx="36861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优化周期</a:t>
            </a:r>
            <a:endParaRPr/>
          </a:p>
        </p:txBody>
      </p:sp>
      <p:sp>
        <p:nvSpPr>
          <p:cNvPr id="516" name="" descr="{&quot;isTemplate&quot;:true,&quot;type&quot;:&quot;text&quot;}"/>
          <p:cNvSpPr txBox="1"/>
          <p:nvPr/>
        </p:nvSpPr>
        <p:spPr>
          <a:xfrm rot="0" flipH="0" flipV="0">
            <a:off x="7667625" y="3895725"/>
            <a:ext cx="3686175" cy="685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500" b="1">
                <a:solidFill>
                  <a:srgbClr val="0EA5E9"/>
                </a:solidFill>
                <a:latin typeface="Source Han Sans SC"/>
                <a:ea typeface="Source Han Sans SC"/>
              </a:rPr>
              <a:t>30–60</a:t>
            </a:r>
            <a:r>
              <a:rPr lang="en-US" sz="1800" b="1">
                <a:solidFill>
                  <a:srgbClr val="0EA5E9"/>
                </a:solidFill>
                <a:latin typeface="Source Han Sans SC"/>
                <a:ea typeface="Source Han Sans SC"/>
              </a:rPr>
              <a:t> </a:t>
            </a:r>
            <a:r>
              <a:rPr lang="zh-CN" sz="1800" b="1">
                <a:solidFill>
                  <a:srgbClr val="0EA5E9"/>
                </a:solidFill>
                <a:latin typeface="Source Han Sans SC"/>
                <a:ea typeface="Source Han Sans SC"/>
              </a:rPr>
              <a:t>天</a:t>
            </a:r>
            <a:endParaRPr/>
          </a:p>
        </p:txBody>
      </p:sp>
      <p:sp>
        <p:nvSpPr>
          <p:cNvPr id="517" name="" descr="{&quot;isTemplate&quot;:true,&quot;type&quot;:&quot;text&quot;}"/>
          <p:cNvSpPr txBox="1"/>
          <p:nvPr/>
        </p:nvSpPr>
        <p:spPr>
          <a:xfrm rot="0" flipH="0" flipV="0">
            <a:off x="7667625" y="4638675"/>
            <a:ext cx="36861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普遍在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30–60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天内看到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AI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提及率显著提升</a:t>
            </a:r>
            <a:endParaRPr/>
          </a:p>
        </p:txBody>
      </p:sp>
      <p:sp>
        <p:nvSpPr>
          <p:cNvPr id="518" name=""/>
          <p:cNvSpPr/>
          <p:nvPr/>
        </p:nvSpPr>
        <p:spPr>
          <a:xfrm rot="0" flipH="0" flipV="0">
            <a:off x="7439025" y="5391150"/>
            <a:ext cx="4143375" cy="914400"/>
          </a:xfrm>
          <a:prstGeom prst="roundRect">
            <a:avLst>
              <a:gd name="adj" fmla="val 14583"/>
            </a:avLst>
          </a:prstGeom>
          <a:solidFill>
            <a:srgbClr val="F59E0B">
              <a:alpha val="10000"/>
            </a:srgbClr>
          </a:solidFill>
          <a:ln w="12700">
            <a:solidFill>
              <a:srgbClr val="F59E0B">
                <a:alpha val="3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51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7667625" y="5686425"/>
            <a:ext cx="323850" cy="323850"/>
          </a:xfrm>
          <a:prstGeom prst="rect">
            <a:avLst/>
          </a:prstGeom>
          <a:ln/>
        </p:spPr>
      </p:pic>
      <p:sp>
        <p:nvSpPr>
          <p:cNvPr id="520" name="" descr="{&quot;isTemplate&quot;:true,&quot;type&quot;:&quot;text&quot;}"/>
          <p:cNvSpPr txBox="1"/>
          <p:nvPr/>
        </p:nvSpPr>
        <p:spPr>
          <a:xfrm rot="0" flipH="0" flipV="0">
            <a:off x="8124825" y="5600700"/>
            <a:ext cx="132397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B45309"/>
                </a:solidFill>
                <a:latin typeface="Source Han Sans SC"/>
                <a:ea typeface="Source Han Sans SC"/>
              </a:rPr>
              <a:t>最高提升</a:t>
            </a:r>
            <a:endParaRPr/>
          </a:p>
        </p:txBody>
      </p:sp>
      <p:sp>
        <p:nvSpPr>
          <p:cNvPr id="521" name="" descr="{&quot;isTemplate&quot;:true,&quot;type&quot;:&quot;text&quot;}"/>
          <p:cNvSpPr txBox="1"/>
          <p:nvPr/>
        </p:nvSpPr>
        <p:spPr>
          <a:xfrm rot="0" flipH="0" flipV="0">
            <a:off x="8124825" y="5791200"/>
            <a:ext cx="132397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7C2D12"/>
                </a:solidFill>
                <a:latin typeface="Source Han Sans SC"/>
                <a:ea typeface="Source Han Sans SC"/>
              </a:rPr>
              <a:t>0% → 55%</a:t>
            </a:r>
            <a:endParaRPr/>
          </a:p>
        </p:txBody>
      </p:sp>
      <p:sp>
        <p:nvSpPr>
          <p:cNvPr id="522" name="" descr="{&quot;isTemplate&quot;:true,&quot;type&quot;:&quot;text&quot;}"/>
          <p:cNvSpPr txBox="1"/>
          <p:nvPr/>
        </p:nvSpPr>
        <p:spPr>
          <a:xfrm rot="0" flipH="0" flipV="0">
            <a:off x="609600" y="6486525"/>
            <a:ext cx="3524250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数据来源：福建艾索客户服务记录，统计周期</a:t>
            </a:r>
            <a:r>
              <a:rPr lang="en-US" sz="900">
                <a:solidFill>
                  <a:srgbClr val="94A3B8"/>
                </a:solidFill>
                <a:latin typeface="Source Han Sans SC"/>
                <a:ea typeface="Source Han Sans SC"/>
              </a:rPr>
              <a:t> 2025–2026 </a:t>
            </a:r>
            <a:r>
              <a:rPr lang="zh-CN" sz="900">
                <a:solidFill>
                  <a:srgbClr val="94A3B8"/>
                </a:solidFill>
                <a:latin typeface="Source Han Sans SC"/>
                <a:ea typeface="Source Han Sans SC"/>
              </a:rPr>
              <a:t>年（脱敏）</a:t>
            </a:r>
            <a:endParaRPr/>
          </a:p>
        </p:txBody>
      </p:sp>
      <p:sp>
        <p:nvSpPr>
          <p:cNvPr id="523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22 / 27</a:t>
            </a:r>
            <a:endParaRPr/>
          </a:p>
        </p:txBody>
      </p:sp>
    </p:spTree>
  </p:cSld>
</p:sld>
</file>

<file path=ppt/slides/slide23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524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DC2626', borderRadius: 3 }} /&gt;&#10;            &lt;Box style={{ flexDirection: 'column', gap: 4 }}&gt;&#10;                &lt;Text style={{ fontSize: 34, fontWeight: 'bold', color: '#0B2545', lineHeight: 1.15 }}&gt;适用边界：模型不具备“洗白”功能&lt;/Text&gt;&#10;                &lt;Text style={{ fontSize: 15, color: '#64748B' }}&gt;白皮书明确声明——价值建立在真实、可验证的信息基础之上&lt;/Text&gt;&#10;            &lt;/Box&gt;&#10;        &lt;/Box&gt;&#10;        &lt;Text style={{ fontSize: 13, color: '#94A3B8', letterSpacing: 2, marginTop: 10 }}&gt;适用边界&lt;/Text&gt;&#10;    &lt;/Box&gt;&#10;&#10;    &lt;Box style={{ flex: 1, flexDirection: 'row', gap: 20 }}&gt;&#10;        &lt;Box style={{ flex: 0.85, flexDirection: 'column', borderRadius: 16, background: 'linear-gradient(160deg, #1F2937 0%, #0B2545 130%)', padding: '30px 26px', justifyContent: 'center', gap: 14 }}&gt;&#10;            &lt;FAIcon name='ban' style={{ fill: '#F87171', width: 52, height: 52 }} /&gt;&#10;            &lt;Text style={{ fontSize: 40, fontWeight: 'bold', color: '#FFFFFF', lineHeight: 1.15 }}&gt;禁用&lt;br /&gt;边界&lt;/Text&gt;&#10;            &lt;Box style={{ height: 2, background: 'rgba(255,255,255,0.22)' }} /&gt;&#10;            &lt;Text style={{ fontSize: 16, color: '#CBD5E1', lineHeight: 1.6 }}&gt;双五模型 V3.0 白皮书明确：模型&lt;span style={{ fontWeight: 'bold', color: '#F87171' }}&gt;不具备“洗白”功能&lt;/span&gt;，不适用于以下主体。&lt;/Text&gt;&#10;        &lt;/Box&gt;&#10;&#10;        &lt;Box style={{ flex: 1.9, flexDirection: 'column', gap: 12, justifyContent: 'space-between' }}&gt;&#10;            &lt;Box style={{ flex: 1, flexDirection: 'row', alignItems: 'center', gap: 16, background: '#FEF2F2', borderRadius: 12, padding: '0 20px', borderLeft: '5px solid #DC2626' }}&gt;&#10;                &lt;FAIcon name='circle-xmark' style={{ fill: '#DC2626', width: 24, height: 24 }} /&gt;&#10;                &lt;Text style={{ fontSize: 17, color: '#7F1D1D', lineHeight: 1.4 }}&gt;无真实资质、无实体业务、无实际经营场所的&lt;span style={{ fontWeight: 'bold' }}&gt;空壳企业&lt;/span&gt;&lt;/Text&gt;&#10;            &lt;/Box&gt;&#10;            &lt;Box style={{ flex: 1, flexDirection: 'row', alignItems: 'center', gap: 16, background: '#FEF2F2', borderRadius: 12, padding: '0 20px', borderLeft: '5px solid #DC2626' }}&gt;&#10;                &lt;FAIcon name='circle-xmark' style={{ fill: '#DC2626', width: 24, height: 24 }} /&gt;&#10;                &lt;Text style={{ fontSize: 17, color: '#7F1D1D', lineHeight: 1.4 }}&gt;虚假经营主体，或基础信息存在&lt;span style={{ fontWeight: 'bold' }}&gt;系统性造假&lt;/span&gt;的企业&lt;/Text&gt;&#10;            &lt;/Box&gt;&#10;            &lt;Box style={{ flex: 1, flexDirection: 'row', alignItems: 'center', gap: 16, background: '#FEF2F2', borderRadius: 12, padding: '0 20px', borderLeft: '5px solid #DC2626' }}&gt;&#10;                &lt;FAIcon name='circle-xmark' style={{ fill: '#DC2626', width: 24, height: 24 }} /&gt;&#10;                &lt;Text style={{ fontSize: 17, color: '#7F1D1D', lineHeight: 1.4 }}&gt;被列入&lt;span style={{ fontWeight: 'bold' }}&gt;严重违法失信名单、经营异常名录&lt;/span&gt;且未完成整改的主体&lt;/Text&gt;&#10;            &lt;/Box&gt;&#10;            &lt;Box style={{ flex: 1, flexDirection: 'row', alignItems: 'center', gap: 16, background: '#FEF2F2', borderRadius: 12, padding: '0 20px', borderLeft: '5px solid #DC2626' }}&gt;&#10;                &lt;FAIcon name='circle-xmark' style={{ fill: '#DC2626', width: 24, height: 24 }} /&gt;&#10;                &lt;Text style={{ fontSize: 17, color: '#7F1D1D', lineHeight: 1.4 }}&gt;业务模式本身&lt;span style={{ fontWeight: 'bold' }}&gt;违反法律法规或公序良俗&lt;/span&gt;的主体&lt;/Text&gt;&#10;            &lt;/Box&gt;&#10;            &lt;Box style={{ height: 84, borderRadius: 12, background: 'linear-gradient(90deg, #0B2545 0%, #0EA5E9 100%)', padding: '0 24px', flexDirection: 'row', alignItems: 'center', gap: 16 }}&gt;&#10;                &lt;FAIcon name='shield-halved' style={{ fill: '#FDE68A', width: 28, height: 28 }} /&gt;&#10;                &lt;Text style={{ fontSize: 16, color: '#FFFFFF', lineHeight: 1.5 }}&gt;若基础信息本身夸大或不实，AI 的交叉验证反而会&lt;span style={{ fontWeight: 'bold', color: '#FDE68A' }}&gt;降低采信度&lt;/span&gt;——模型只放大真实的价值。&lt;/Text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23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26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  <p:txBody>
          <a:bodyPr/>
          <a:p/>
        </p:txBody>
      </p:sp>
      <p:sp>
        <p:nvSpPr>
          <p:cNvPr id="527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518160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适用边界：模型不具备“洗白”功能</a:t>
            </a:r>
            <a:endParaRPr/>
          </a:p>
        </p:txBody>
      </p:sp>
      <p:sp>
        <p:nvSpPr>
          <p:cNvPr id="528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51816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白皮书明确声明——价值建立在真实、可验证的信息基础之上</a:t>
            </a:r>
            <a:endParaRPr/>
          </a:p>
        </p:txBody>
      </p:sp>
      <p:sp>
        <p:nvSpPr>
          <p:cNvPr id="529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适用边界</a:t>
            </a:r>
            <a:endParaRPr/>
          </a:p>
        </p:txBody>
      </p:sp>
      <p:sp>
        <p:nvSpPr>
          <p:cNvPr id="530" name=""/>
          <p:cNvSpPr/>
          <p:nvPr/>
        </p:nvSpPr>
        <p:spPr>
          <a:xfrm rot="0" flipH="0" flipV="0">
            <a:off x="609600" y="1028700"/>
            <a:ext cx="3333750" cy="5276850"/>
          </a:xfrm>
          <a:prstGeom prst="roundRect">
            <a:avLst>
              <a:gd name="adj" fmla="val 4571"/>
            </a:avLst>
          </a:prstGeom>
          <a:gradFill>
            <a:gsLst>
              <a:gs pos="0">
                <a:srgbClr val="1F2937"/>
              </a:gs>
              <a:gs pos="100000">
                <a:srgbClr val="0B2545"/>
              </a:gs>
            </a:gsLst>
            <a:lin ang="4200000" scaled="1"/>
          </a:gradFill>
          <a:ln/>
        </p:spPr>
        <p:txBody>
          <a:bodyPr/>
          <a:p/>
        </p:txBody>
      </p:sp>
      <p:pic>
        <p:nvPicPr>
          <p:cNvPr id="53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857250" y="2390775"/>
            <a:ext cx="495300" cy="495300"/>
          </a:xfrm>
          <a:prstGeom prst="rect">
            <a:avLst/>
          </a:prstGeom>
          <a:ln/>
        </p:spPr>
      </p:pic>
      <p:sp>
        <p:nvSpPr>
          <p:cNvPr id="532" name="" descr="{&quot;isTemplate&quot;:true,&quot;type&quot;:&quot;text&quot;}"/>
          <p:cNvSpPr txBox="1"/>
          <p:nvPr/>
        </p:nvSpPr>
        <p:spPr>
          <a:xfrm rot="0" flipH="0" flipV="0">
            <a:off x="857250" y="3019425"/>
            <a:ext cx="2838450" cy="10572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3000" b="1">
                <a:solidFill>
                  <a:srgbClr val="FFFFFF"/>
                </a:solidFill>
                <a:latin typeface="Source Han Sans SC"/>
                <a:ea typeface="Source Han Sans SC"/>
              </a:rPr>
              <a:t>禁用</a:t>
            </a:r>
            <a:endParaRPr/>
          </a:p>
          <a:p>
            <a:pPr>
              <a:lnSpc>
                <a:spcPct val="114999"/>
              </a:lnSpc>
            </a:pPr>
            <a:r>
              <a:rPr lang="zh-CN" sz="3000" b="1">
                <a:solidFill>
                  <a:srgbClr val="FFFFFF"/>
                </a:solidFill>
                <a:latin typeface="Source Han Sans SC"/>
                <a:ea typeface="Source Han Sans SC"/>
              </a:rPr>
              <a:t>边界</a:t>
            </a:r>
            <a:endParaRPr/>
          </a:p>
        </p:txBody>
      </p:sp>
      <p:sp>
        <p:nvSpPr>
          <p:cNvPr id="533" name=""/>
          <p:cNvSpPr/>
          <p:nvPr/>
        </p:nvSpPr>
        <p:spPr>
          <a:xfrm rot="0" flipH="0" flipV="0">
            <a:off x="857250" y="4210050"/>
            <a:ext cx="2838450" cy="19050"/>
          </a:xfrm>
          <a:prstGeom prst="rect">
            <a:avLst/>
          </a:prstGeom>
          <a:solidFill>
            <a:srgbClr val="FFFFFF">
              <a:alpha val="22000"/>
            </a:srgbClr>
          </a:solidFill>
          <a:ln/>
        </p:spPr>
        <p:txBody>
          <a:bodyPr/>
          <a:p/>
        </p:txBody>
      </p:sp>
      <p:sp>
        <p:nvSpPr>
          <p:cNvPr id="534" name="" descr="{&quot;isTemplate&quot;:true,&quot;type&quot;:&quot;text&quot;}"/>
          <p:cNvSpPr txBox="1"/>
          <p:nvPr/>
        </p:nvSpPr>
        <p:spPr>
          <a:xfrm rot="0" flipH="0" flipV="0">
            <a:off x="857250" y="4362450"/>
            <a:ext cx="2838450" cy="5905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200">
                <a:solidFill>
                  <a:srgbClr val="CBD5E1"/>
                </a:solidFill>
                <a:latin typeface="Source Han Sans SC"/>
                <a:ea typeface="Source Han Sans SC"/>
              </a:rPr>
              <a:t>双五模型</a:t>
            </a:r>
            <a:r>
              <a:rPr lang="en-US" sz="1200">
                <a:solidFill>
                  <a:srgbClr val="CBD5E1"/>
                </a:solidFill>
                <a:latin typeface="Source Han Sans SC"/>
                <a:ea typeface="Source Han Sans SC"/>
              </a:rPr>
              <a:t> V3.0 </a:t>
            </a:r>
            <a:r>
              <a:rPr lang="zh-CN" sz="1200">
                <a:solidFill>
                  <a:srgbClr val="CBD5E1"/>
                </a:solidFill>
                <a:latin typeface="Source Han Sans SC"/>
                <a:ea typeface="Source Han Sans SC"/>
              </a:rPr>
              <a:t>白皮书明确：模型</a:t>
            </a:r>
            <a:r>
              <a:rPr lang="zh-CN" sz="1200" b="1">
                <a:solidFill>
                  <a:srgbClr val="F87171"/>
                </a:solidFill>
                <a:latin typeface="Source Han Sans SC"/>
                <a:ea typeface="Source Han Sans SC"/>
              </a:rPr>
              <a:t>不具备“洗白”功能</a:t>
            </a:r>
            <a:r>
              <a:rPr lang="zh-CN" sz="1200">
                <a:solidFill>
                  <a:srgbClr val="CBD5E1"/>
                </a:solidFill>
                <a:latin typeface="Source Han Sans SC"/>
                <a:ea typeface="Source Han Sans SC"/>
              </a:rPr>
              <a:t>，不适用于以下主体。</a:t>
            </a:r>
            <a:endParaRPr/>
          </a:p>
        </p:txBody>
      </p:sp>
      <p:sp>
        <p:nvSpPr>
          <p:cNvPr id="535" name=""/>
          <p:cNvSpPr/>
          <p:nvPr/>
        </p:nvSpPr>
        <p:spPr>
          <a:xfrm rot="0" flipH="0" flipV="0">
            <a:off x="4181475" y="1028700"/>
            <a:ext cx="7448550" cy="1009650"/>
          </a:xfrm>
          <a:prstGeom prst="roundRect">
            <a:avLst>
              <a:gd name="adj" fmla="val 11321"/>
            </a:avLst>
          </a:prstGeom>
          <a:solidFill>
            <a:srgbClr val="FEF2F2"/>
          </a:solidFill>
          <a:ln/>
        </p:spPr>
        <p:txBody>
          <a:bodyPr/>
          <a:p/>
        </p:txBody>
      </p:sp>
      <p:sp>
        <p:nvSpPr>
          <p:cNvPr id="536" name=""/>
          <p:cNvSpPr/>
          <p:nvPr/>
        </p:nvSpPr>
        <p:spPr>
          <a:xfrm rot="0" flipH="0" flipV="0">
            <a:off x="4181475" y="1028700"/>
            <a:ext cx="7448550" cy="1009650"/>
          </a:xfrm>
          <a:custGeom>
            <a:pathLst>
              <a:path w="782" h="106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99"/>
                </a:lnTo>
                <a:cubicBezTo>
                  <a:pt x="5" y="102"/>
                  <a:pt x="7" y="105"/>
                  <a:pt x="10" y="106"/>
                </a:cubicBezTo>
                <a:cubicBezTo>
                  <a:pt x="4" y="105"/>
                  <a:pt x="0" y="100"/>
                  <a:pt x="0" y="94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p/>
        </p:txBody>
      </p:sp>
      <p:pic>
        <p:nvPicPr>
          <p:cNvPr id="537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371975" y="1419225"/>
            <a:ext cx="228600" cy="228600"/>
          </a:xfrm>
          <a:prstGeom prst="rect">
            <a:avLst/>
          </a:prstGeom>
          <a:ln/>
        </p:spPr>
      </p:pic>
      <p:sp>
        <p:nvSpPr>
          <p:cNvPr id="538" name="" descr="{&quot;isTemplate&quot;:true,&quot;type&quot;:&quot;text&quot;}"/>
          <p:cNvSpPr txBox="1"/>
          <p:nvPr/>
        </p:nvSpPr>
        <p:spPr>
          <a:xfrm rot="0" flipH="0" flipV="0">
            <a:off x="4752975" y="1400175"/>
            <a:ext cx="3886200" cy="2762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7F1D1D"/>
                </a:solidFill>
                <a:latin typeface="Source Han Sans SC"/>
                <a:ea typeface="Source Han Sans SC"/>
              </a:rPr>
              <a:t>无真实资质、无实体业务、无实际经营场所的</a:t>
            </a:r>
            <a:r>
              <a:rPr lang="zh-CN" sz="1275" b="1">
                <a:solidFill>
                  <a:srgbClr val="7F1D1D"/>
                </a:solidFill>
                <a:latin typeface="Source Han Sans SC"/>
                <a:ea typeface="Source Han Sans SC"/>
              </a:rPr>
              <a:t>空壳企业</a:t>
            </a:r>
            <a:endParaRPr/>
          </a:p>
        </p:txBody>
      </p:sp>
      <p:sp>
        <p:nvSpPr>
          <p:cNvPr id="539" name=""/>
          <p:cNvSpPr/>
          <p:nvPr/>
        </p:nvSpPr>
        <p:spPr>
          <a:xfrm rot="0" flipH="0" flipV="0">
            <a:off x="4181475" y="2152650"/>
            <a:ext cx="7448550" cy="1000125"/>
          </a:xfrm>
          <a:prstGeom prst="roundRect">
            <a:avLst>
              <a:gd name="adj" fmla="val 11429"/>
            </a:avLst>
          </a:prstGeom>
          <a:solidFill>
            <a:srgbClr val="FEF2F2"/>
          </a:solidFill>
          <a:ln/>
        </p:spPr>
        <p:txBody>
          <a:bodyPr/>
          <a:p/>
        </p:txBody>
      </p:sp>
      <p:sp>
        <p:nvSpPr>
          <p:cNvPr id="540" name=""/>
          <p:cNvSpPr/>
          <p:nvPr/>
        </p:nvSpPr>
        <p:spPr>
          <a:xfrm rot="0" flipH="0" flipV="0">
            <a:off x="4181475" y="2152650"/>
            <a:ext cx="7448550" cy="1000125"/>
          </a:xfrm>
          <a:custGeom>
            <a:pathLst>
              <a:path w="782" h="105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98"/>
                </a:lnTo>
                <a:cubicBezTo>
                  <a:pt x="5" y="101"/>
                  <a:pt x="7" y="104"/>
                  <a:pt x="10" y="105"/>
                </a:cubicBezTo>
                <a:cubicBezTo>
                  <a:pt x="4" y="104"/>
                  <a:pt x="0" y="99"/>
                  <a:pt x="0" y="93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p/>
        </p:txBody>
      </p:sp>
      <p:pic>
        <p:nvPicPr>
          <p:cNvPr id="541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371975" y="2543175"/>
            <a:ext cx="228600" cy="228600"/>
          </a:xfrm>
          <a:prstGeom prst="rect">
            <a:avLst/>
          </a:prstGeom>
          <a:ln/>
        </p:spPr>
      </p:pic>
      <p:sp>
        <p:nvSpPr>
          <p:cNvPr id="542" name="" descr="{&quot;isTemplate&quot;:true,&quot;type&quot;:&quot;text&quot;}"/>
          <p:cNvSpPr txBox="1"/>
          <p:nvPr/>
        </p:nvSpPr>
        <p:spPr>
          <a:xfrm rot="0" flipH="0" flipV="0">
            <a:off x="4752975" y="2514600"/>
            <a:ext cx="3562350" cy="2762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7F1D1D"/>
                </a:solidFill>
                <a:latin typeface="Source Han Sans SC"/>
                <a:ea typeface="Source Han Sans SC"/>
              </a:rPr>
              <a:t>虚假经营主体，或基础信息存在</a:t>
            </a:r>
            <a:r>
              <a:rPr lang="zh-CN" sz="1275" b="1">
                <a:solidFill>
                  <a:srgbClr val="7F1D1D"/>
                </a:solidFill>
                <a:latin typeface="Source Han Sans SC"/>
                <a:ea typeface="Source Han Sans SC"/>
              </a:rPr>
              <a:t>系统性造假</a:t>
            </a:r>
            <a:r>
              <a:rPr lang="zh-CN" sz="1275">
                <a:solidFill>
                  <a:srgbClr val="7F1D1D"/>
                </a:solidFill>
                <a:latin typeface="Source Han Sans SC"/>
                <a:ea typeface="Source Han Sans SC"/>
              </a:rPr>
              <a:t>的企业</a:t>
            </a:r>
            <a:endParaRPr/>
          </a:p>
        </p:txBody>
      </p:sp>
      <p:sp>
        <p:nvSpPr>
          <p:cNvPr id="543" name=""/>
          <p:cNvSpPr/>
          <p:nvPr/>
        </p:nvSpPr>
        <p:spPr>
          <a:xfrm rot="0" flipH="0" flipV="0">
            <a:off x="4181475" y="3267075"/>
            <a:ext cx="7448550" cy="1009650"/>
          </a:xfrm>
          <a:prstGeom prst="roundRect">
            <a:avLst>
              <a:gd name="adj" fmla="val 11321"/>
            </a:avLst>
          </a:prstGeom>
          <a:solidFill>
            <a:srgbClr val="FEF2F2"/>
          </a:solidFill>
          <a:ln/>
        </p:spPr>
        <p:txBody>
          <a:bodyPr/>
          <a:p/>
        </p:txBody>
      </p:sp>
      <p:sp>
        <p:nvSpPr>
          <p:cNvPr id="544" name=""/>
          <p:cNvSpPr/>
          <p:nvPr/>
        </p:nvSpPr>
        <p:spPr>
          <a:xfrm rot="0" flipH="0" flipV="0">
            <a:off x="4181475" y="3267075"/>
            <a:ext cx="7448550" cy="1009650"/>
          </a:xfrm>
          <a:custGeom>
            <a:pathLst>
              <a:path w="782" h="106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99"/>
                </a:lnTo>
                <a:cubicBezTo>
                  <a:pt x="5" y="102"/>
                  <a:pt x="7" y="105"/>
                  <a:pt x="10" y="106"/>
                </a:cubicBezTo>
                <a:cubicBezTo>
                  <a:pt x="4" y="105"/>
                  <a:pt x="0" y="100"/>
                  <a:pt x="0" y="94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p/>
        </p:txBody>
      </p:sp>
      <p:pic>
        <p:nvPicPr>
          <p:cNvPr id="545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371975" y="3657600"/>
            <a:ext cx="228600" cy="228600"/>
          </a:xfrm>
          <a:prstGeom prst="rect">
            <a:avLst/>
          </a:prstGeom>
          <a:ln/>
        </p:spPr>
      </p:pic>
      <p:sp>
        <p:nvSpPr>
          <p:cNvPr id="546" name="" descr="{&quot;isTemplate&quot;:true,&quot;type&quot;:&quot;text&quot;}"/>
          <p:cNvSpPr txBox="1"/>
          <p:nvPr/>
        </p:nvSpPr>
        <p:spPr>
          <a:xfrm rot="0" flipH="0" flipV="0">
            <a:off x="4752975" y="3638550"/>
            <a:ext cx="4371975" cy="2762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7F1D1D"/>
                </a:solidFill>
                <a:latin typeface="Source Han Sans SC"/>
                <a:ea typeface="Source Han Sans SC"/>
              </a:rPr>
              <a:t>被列入</a:t>
            </a:r>
            <a:r>
              <a:rPr lang="zh-CN" sz="1275" b="1">
                <a:solidFill>
                  <a:srgbClr val="7F1D1D"/>
                </a:solidFill>
                <a:latin typeface="Source Han Sans SC"/>
                <a:ea typeface="Source Han Sans SC"/>
              </a:rPr>
              <a:t>严重违法失信名单、经营异常名录</a:t>
            </a:r>
            <a:r>
              <a:rPr lang="zh-CN" sz="1275">
                <a:solidFill>
                  <a:srgbClr val="7F1D1D"/>
                </a:solidFill>
                <a:latin typeface="Source Han Sans SC"/>
                <a:ea typeface="Source Han Sans SC"/>
              </a:rPr>
              <a:t>且未完成整改的主体</a:t>
            </a:r>
            <a:endParaRPr/>
          </a:p>
        </p:txBody>
      </p:sp>
      <p:sp>
        <p:nvSpPr>
          <p:cNvPr id="547" name=""/>
          <p:cNvSpPr/>
          <p:nvPr/>
        </p:nvSpPr>
        <p:spPr>
          <a:xfrm rot="0" flipH="0" flipV="0">
            <a:off x="4181475" y="4391025"/>
            <a:ext cx="7448550" cy="1000125"/>
          </a:xfrm>
          <a:prstGeom prst="roundRect">
            <a:avLst>
              <a:gd name="adj" fmla="val 11429"/>
            </a:avLst>
          </a:prstGeom>
          <a:solidFill>
            <a:srgbClr val="FEF2F2"/>
          </a:solidFill>
          <a:ln/>
        </p:spPr>
        <p:txBody>
          <a:bodyPr/>
          <a:p/>
        </p:txBody>
      </p:sp>
      <p:sp>
        <p:nvSpPr>
          <p:cNvPr id="548" name=""/>
          <p:cNvSpPr/>
          <p:nvPr/>
        </p:nvSpPr>
        <p:spPr>
          <a:xfrm rot="0" flipH="0" flipV="0">
            <a:off x="4181475" y="4391025"/>
            <a:ext cx="7448550" cy="1000125"/>
          </a:xfrm>
          <a:custGeom>
            <a:pathLst>
              <a:path w="782" h="105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98"/>
                </a:lnTo>
                <a:cubicBezTo>
                  <a:pt x="5" y="101"/>
                  <a:pt x="7" y="104"/>
                  <a:pt x="10" y="105"/>
                </a:cubicBezTo>
                <a:cubicBezTo>
                  <a:pt x="4" y="104"/>
                  <a:pt x="0" y="99"/>
                  <a:pt x="0" y="93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p/>
        </p:txBody>
      </p:sp>
      <p:pic>
        <p:nvPicPr>
          <p:cNvPr id="549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2"/>
              </a:ext>
            </a:extLst>
          </a:blip>
          <a:stretch>
            <a:fillRect/>
          </a:stretch>
        </p:blipFill>
        <p:spPr>
          <a:xfrm rot="0" flipH="0" flipV="0">
            <a:off x="4371975" y="4781550"/>
            <a:ext cx="228600" cy="228600"/>
          </a:xfrm>
          <a:prstGeom prst="rect">
            <a:avLst/>
          </a:prstGeom>
          <a:ln/>
        </p:spPr>
      </p:pic>
      <p:sp>
        <p:nvSpPr>
          <p:cNvPr id="550" name="" descr="{&quot;isTemplate&quot;:true,&quot;type&quot;:&quot;text&quot;}"/>
          <p:cNvSpPr txBox="1"/>
          <p:nvPr/>
        </p:nvSpPr>
        <p:spPr>
          <a:xfrm rot="0" flipH="0" flipV="0">
            <a:off x="4752975" y="4752975"/>
            <a:ext cx="3238500" cy="2762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7F1D1D"/>
                </a:solidFill>
                <a:latin typeface="Source Han Sans SC"/>
                <a:ea typeface="Source Han Sans SC"/>
              </a:rPr>
              <a:t>业务模式本身</a:t>
            </a:r>
            <a:r>
              <a:rPr lang="zh-CN" sz="1275" b="1">
                <a:solidFill>
                  <a:srgbClr val="7F1D1D"/>
                </a:solidFill>
                <a:latin typeface="Source Han Sans SC"/>
                <a:ea typeface="Source Han Sans SC"/>
              </a:rPr>
              <a:t>违反法律法规或公序良俗</a:t>
            </a:r>
            <a:r>
              <a:rPr lang="zh-CN" sz="1275">
                <a:solidFill>
                  <a:srgbClr val="7F1D1D"/>
                </a:solidFill>
                <a:latin typeface="Source Han Sans SC"/>
                <a:ea typeface="Source Han Sans SC"/>
              </a:rPr>
              <a:t>的主体</a:t>
            </a:r>
            <a:endParaRPr/>
          </a:p>
        </p:txBody>
      </p:sp>
      <p:sp>
        <p:nvSpPr>
          <p:cNvPr id="551" name=""/>
          <p:cNvSpPr/>
          <p:nvPr/>
        </p:nvSpPr>
        <p:spPr>
          <a:xfrm rot="0" flipH="0" flipV="0">
            <a:off x="4133850" y="5505450"/>
            <a:ext cx="7448550" cy="800100"/>
          </a:xfrm>
          <a:prstGeom prst="roundRect">
            <a:avLst>
              <a:gd name="adj" fmla="val 14286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0" scaled="1"/>
          </a:gradFill>
          <a:ln/>
        </p:spPr>
        <p:txBody>
          <a:bodyPr/>
          <a:p/>
        </p:txBody>
      </p:sp>
      <p:pic>
        <p:nvPicPr>
          <p:cNvPr id="552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3"/>
              </a:ext>
            </a:extLst>
          </a:blip>
          <a:stretch>
            <a:fillRect/>
          </a:stretch>
        </p:blipFill>
        <p:spPr>
          <a:xfrm rot="0" flipH="0" flipV="0">
            <a:off x="4362450" y="5772150"/>
            <a:ext cx="266700" cy="266700"/>
          </a:xfrm>
          <a:prstGeom prst="rect">
            <a:avLst/>
          </a:prstGeom>
          <a:ln/>
        </p:spPr>
      </p:pic>
      <p:sp>
        <p:nvSpPr>
          <p:cNvPr id="553" name="" descr="{&quot;isTemplate&quot;:true,&quot;type&quot;:&quot;text&quot;}"/>
          <p:cNvSpPr txBox="1"/>
          <p:nvPr/>
        </p:nvSpPr>
        <p:spPr>
          <a:xfrm rot="0" flipH="0" flipV="0">
            <a:off x="4781550" y="5772150"/>
            <a:ext cx="6172200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FFFFFF"/>
                </a:solidFill>
                <a:latin typeface="Source Han Sans SC"/>
                <a:ea typeface="Source Han Sans SC"/>
              </a:rPr>
              <a:t>若基础信息本身夸大或不实，</a:t>
            </a:r>
            <a:r>
              <a:rPr lang="en-US" sz="1200">
                <a:solidFill>
                  <a:srgbClr val="FFFFFF"/>
                </a:solidFill>
                <a:latin typeface="Source Han Sans SC"/>
                <a:ea typeface="Source Han Sans SC"/>
              </a:rPr>
              <a:t>AI </a:t>
            </a:r>
            <a:r>
              <a:rPr lang="zh-CN" sz="1200">
                <a:solidFill>
                  <a:srgbClr val="FFFFFF"/>
                </a:solidFill>
                <a:latin typeface="Source Han Sans SC"/>
                <a:ea typeface="Source Han Sans SC"/>
              </a:rPr>
              <a:t>的交叉验证反而会</a:t>
            </a:r>
            <a:r>
              <a:rPr lang="zh-CN" sz="1200" b="1">
                <a:solidFill>
                  <a:srgbClr val="FDE68A"/>
                </a:solidFill>
                <a:latin typeface="Source Han Sans SC"/>
                <a:ea typeface="Source Han Sans SC"/>
              </a:rPr>
              <a:t>降低采信度</a:t>
            </a:r>
            <a:r>
              <a:rPr lang="zh-CN" sz="1200">
                <a:solidFill>
                  <a:srgbClr val="FFFFFF"/>
                </a:solidFill>
                <a:latin typeface="Source Han Sans SC"/>
                <a:ea typeface="Source Han Sans SC"/>
              </a:rPr>
              <a:t>——模型只放大真实的价值。</a:t>
            </a:r>
            <a:endParaRPr/>
          </a:p>
        </p:txBody>
      </p:sp>
      <p:sp>
        <p:nvSpPr>
          <p:cNvPr id="554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555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23 / 27</a:t>
            </a:r>
            <a:endParaRPr/>
          </a:p>
        </p:txBody>
      </p:sp>
    </p:spTree>
  </p:cSld>
</p:sld>
</file>

<file path=ppt/slides/slide2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556" name="" descr="&lt;Slide style={{ width: 1280, height: 720, padding: 0, position: 'relative', overflow: 'hidden', background: '#08182F', fontFamily: &quot;'Source Han Sans SC','PingFang SC','Microsoft YaHei',sans-serif&quot; }}&gt;&#10;    &lt;Image src=&quot;assets/sec05_bg.png&quot; style={{ position: 'absolute', top: 0, left: 0, width: 1280, height: 720, objectFit: 'cover', opacity: 0.95 }} /&gt;&#10;    &lt;Box style={{ position: 'absolute', top: 0, left: 0, width: 1280, height: 720, background: 'linear-gradient(90deg, rgba(6,20,42,0.95) 0%, rgba(6,20,42,0.74) 44%, rgba(6,20,42,0.22) 100%)' }} /&gt;&#10;&#10;    &lt;Box style={{ position: 'relative', zIndex: 2, width: 1280, height: 720, padding: '0 80px', flexDirection: 'column', justifyContent: 'center', gap: 18 }}&gt;&#10;        &lt;Text style={{ fontSize: 130, fontWeight: 'bold', color: 'rgba(14,165,233,0.85)', lineHeight: 1, letterSpacing: 2 }}&gt;05&lt;/Text&gt;&#10;        &lt;Box style={{ flexDirection: 'row', alignItems: 'center', gap: 18 }}&gt;&#10;            &lt;Box style={{ width: 54, height: 6, background: '#F59E0B', borderRadius: 3 }} /&gt;&#10;            &lt;Text style={{ fontSize: 58, fontWeight: 'bold', color: '#FFFFFF', letterSpacing: 3 }}&gt;课程体系与行动&lt;/Text&gt;&#10;        &lt;/Box&gt;&#10;        &lt;Text style={{ fontSize: 25, color: '#BFDBFE', fontWeight: 500 }}&gt;七个模块的培训内容框架，与立即开始的行动召唤&lt;/Text&gt;&#10;        &lt;Text style={{ fontSize: 16, color: '#94A3B8', lineHeight: 1.6, maxWidth: 760, marginTop: 6 }}&gt;从认知、标准、方法、壁垒、评估、实操到迭代——把一套方法论，转化为企业自己的能力。&lt;/Text&gt;&#10;    &lt;/Box&gt;&#10;&#10;    &lt;Text style={{ position: 'absolute', bottom: 30, left: 80, zIndex: 2, fontSize: 13, color: '#64748B' }}&gt;睿擎 GEO 双五模型培训 · V3.0&lt;/Text&gt;&#10;    &lt;Text style={{ position: 'absolute', bottom: 30, right: 80, zIndex: 2, fontSize: 13, color: '#64748B' }}&gt;24 / 27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8182F"/>
          </a:solidFill>
          <a:ln/>
        </p:spPr>
        <p:txBody>
          <a:bodyPr/>
          <a:p/>
        </p:txBody>
      </p:sp>
      <p:pic>
        <p:nvPicPr>
          <p:cNvPr id="558" name=""/>
          <p:cNvPicPr>
            <a:picLocks noChangeAspect="1"/>
          </p:cNvPicPr>
          <p:nvPr/>
        </p:nvPicPr>
        <p:blipFill>
          <a:blip r:embed="rId1">
            <a:alphaModFix amt="95000"/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55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142A">
                  <a:alpha val="95000"/>
                </a:srgbClr>
              </a:gs>
              <a:gs pos="44000">
                <a:srgbClr val="06142A">
                  <a:alpha val="74000"/>
                </a:srgbClr>
              </a:gs>
              <a:gs pos="100000">
                <a:srgbClr val="06142A">
                  <a:alpha val="2200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560" name="" descr="{&quot;isTemplate&quot;:true,&quot;type&quot;:&quot;text&quot;}"/>
          <p:cNvSpPr txBox="1"/>
          <p:nvPr/>
        </p:nvSpPr>
        <p:spPr>
          <a:xfrm rot="0" flipH="0" flipV="0">
            <a:off x="762000" y="1781175"/>
            <a:ext cx="10668000" cy="1485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0" b="1" spc="150">
                <a:solidFill>
                  <a:srgbClr val="0EA5E9">
                    <a:alpha val="85000"/>
                  </a:srgbClr>
                </a:solidFill>
                <a:latin typeface="Source Han Sans SC"/>
                <a:ea typeface="Source Han Sans SC"/>
              </a:rPr>
              <a:t>05</a:t>
            </a:r>
            <a:endParaRPr/>
          </a:p>
        </p:txBody>
      </p:sp>
      <p:sp>
        <p:nvSpPr>
          <p:cNvPr id="561" name=""/>
          <p:cNvSpPr/>
          <p:nvPr/>
        </p:nvSpPr>
        <p:spPr>
          <a:xfrm rot="0" flipH="0" flipV="0">
            <a:off x="762000" y="3743325"/>
            <a:ext cx="514350" cy="571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562" name="" descr="{&quot;isTemplate&quot;:true,&quot;type&quot;:&quot;text&quot;}"/>
          <p:cNvSpPr txBox="1"/>
          <p:nvPr/>
        </p:nvSpPr>
        <p:spPr>
          <a:xfrm rot="0" flipH="0" flipV="0">
            <a:off x="1447800" y="3438525"/>
            <a:ext cx="4067175" cy="666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4350" b="1" spc="225">
                <a:solidFill>
                  <a:srgbClr val="FFFFFF"/>
                </a:solidFill>
                <a:latin typeface="Source Han Sans SC"/>
                <a:ea typeface="Source Han Sans SC"/>
              </a:rPr>
              <a:t>课程体系与行动</a:t>
            </a:r>
            <a:endParaRPr/>
          </a:p>
        </p:txBody>
      </p:sp>
      <p:sp>
        <p:nvSpPr>
          <p:cNvPr id="563" name="" descr="{&quot;isTemplate&quot;:true,&quot;type&quot;:&quot;text&quot;}"/>
          <p:cNvSpPr txBox="1"/>
          <p:nvPr/>
        </p:nvSpPr>
        <p:spPr>
          <a:xfrm rot="0" flipH="0" flipV="0">
            <a:off x="762000" y="4276725"/>
            <a:ext cx="10668000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>
                <a:solidFill>
                  <a:srgbClr val="BFDBFE"/>
                </a:solidFill>
                <a:latin typeface="Source Han Sans SC"/>
                <a:ea typeface="Source Han Sans SC"/>
              </a:rPr>
              <a:t>七个模块的培训内容框架，与立即开始的行动召唤</a:t>
            </a:r>
            <a:endParaRPr/>
          </a:p>
        </p:txBody>
      </p:sp>
      <p:sp>
        <p:nvSpPr>
          <p:cNvPr id="564" name="" descr="{&quot;isTemplate&quot;:true,&quot;type&quot;:&quot;text&quot;}"/>
          <p:cNvSpPr txBox="1"/>
          <p:nvPr/>
        </p:nvSpPr>
        <p:spPr>
          <a:xfrm rot="0" flipH="0" flipV="0">
            <a:off x="762000" y="4791075"/>
            <a:ext cx="7239000" cy="2952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200">
                <a:solidFill>
                  <a:srgbClr val="94A3B8"/>
                </a:solidFill>
                <a:latin typeface="Source Han Sans SC"/>
                <a:ea typeface="Source Han Sans SC"/>
              </a:rPr>
              <a:t>从认知、标准、方法、壁垒、评估、实操到迭代——把一套方法论，转化为企业自己的能力。</a:t>
            </a:r>
            <a:endParaRPr/>
          </a:p>
        </p:txBody>
      </p:sp>
      <p:sp>
        <p:nvSpPr>
          <p:cNvPr id="565" name="" descr="{&quot;isTemplate&quot;:true,&quot;type&quot;:&quot;text&quot;}"/>
          <p:cNvSpPr txBox="1"/>
          <p:nvPr/>
        </p:nvSpPr>
        <p:spPr>
          <a:xfrm rot="0" flipH="0" flipV="0">
            <a:off x="762000" y="641985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566" name="" descr="{&quot;isTemplate&quot;:true,&quot;type&quot;:&quot;text&quot;}"/>
          <p:cNvSpPr txBox="1"/>
          <p:nvPr/>
        </p:nvSpPr>
        <p:spPr>
          <a:xfrm rot="0" flipH="0" flipV="0">
            <a:off x="11010900" y="641985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24 / 27</a:t>
            </a:r>
            <a:endParaRPr/>
          </a:p>
        </p:txBody>
      </p:sp>
    </p:spTree>
  </p:cSld>
</p:sld>
</file>

<file path=ppt/slides/slide25.xml><?xml version="1.0" encoding="utf-8"?>
<p:sld xmlns:p="http://schemas.openxmlformats.org/presentationml/2006/main" xmlns:a="http://schemas.openxmlformats.org/drawingml/2006/main">
  <p:cSld>
    <p:spTree>
      <p:nvGrpSpPr>
        <p:cNvPr id="567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常见问题 FAQ&lt;/Text&gt;&#10;                &lt;Text style={{ fontSize: 15, color: '#64748B' }}&gt;关于双五模型、四标融合与 GEO 培训的五个关键问题&lt;/Text&gt;&#10;            &lt;/Box&gt;&#10;        &lt;/Box&gt;&#10;        &lt;Text style={{ fontSize: 13, color: '#94A3B8', letterSpacing: 2, marginTop: 10 }}&gt;FAQ&lt;/Text&gt;&#10;    &lt;/Box&gt;&#10;&#10;    &lt;Box style={{ flex: 1, flexDirection: 'row', gap: 20 }}&gt;&#10;        &lt;Box style={{ flex: 1.08, flexDirection: 'column', gap: 14, justifyContent: 'space-between' }}&gt;&#10;            &lt;Box style={{ flex: 1, borderRadius: 14, background: '#F7FAFC', border: '1px solid #E2E8F0', padding: '16px 20px', flexDirection: 'row', gap: 14 }}&gt;&#10;                &lt;Box style={{ width: 34, height: 34, borderRadius: 9, background: 'linear-gradient(135deg,#0B2545,#0EA5E9)', justifyContent: 'center', alignItems: 'center' }}&gt;&lt;Text style={{ fontSize: 15, fontWeight: 'bold', color: '#FFFFFF' }}&gt;Q1&lt;/Text&gt;&lt;/Box&gt;&#10;                &lt;Box style={{ flex: 1, flexDirection: 'column', gap: 6 }}&gt;&#10;                    &lt;Text style={{ fontSize: 17, fontWeight: 'bold', color: '#0B2545' }}&gt;睿擎 GEO 双五模型是什么？&lt;/Text&gt;&#10;                    &lt;Text style={{ fontSize: 14, color: '#475569', lineHeight: 1.55 }}&gt;一套 GEO 工程化落地框架：由五层架构（L4→L1→L2→L3→L5）与五级成熟度（M1→M5）组成，底层嵌套福建艾索的四标融合方法论。&lt;/Text&gt;&#10;                &lt;/Box&gt;&#10;            &lt;/Box&gt;&#10;            &lt;Box style={{ flex: 1, borderRadius: 14, background: '#F7FAFC', border: '1px solid #E2E8F0', padding: '16px 20px', flexDirection: 'row', gap: 14 }}&gt;&#10;                &lt;Box style={{ width: 34, height: 34, borderRadius: 9, background: 'linear-gradient(135deg,#0B2545,#0EA5E9)', justifyContent: 'center', alignItems: 'center' }}&gt;&lt;Text style={{ fontSize: 15, fontWeight: 'bold', color: '#FFFFFF' }}&gt;Q2&lt;/Text&gt;&lt;/Box&gt;&#10;                &lt;Box style={{ flex: 1, flexDirection: 'column', gap: 6 }}&gt;&#10;                    &lt;Text style={{ fontSize: 17, fontWeight: 'bold', color: '#0B2545' }}&gt;四标融合与双五模型是什么关系？&lt;/Text&gt;&#10;                    &lt;Text style={{ fontSize: 14, color: '#475569', lineHeight: 1.55 }}&gt;艾索持有四标融合，负责标准制定与全案交付；睿擎持有双五模型，负责场景化落地与轻量化交付。两者同源共建，四项国标在五层架构中各有分工。&lt;/Text&gt;&#10;                &lt;/Box&gt;&#10;            &lt;/Box&gt;&#10;            &lt;Box style={{ flex: 1, borderRadius: 14, background: '#F7FAFC', border: '1px solid #E2E8F0', padding: '16px 20px', flexDirection: 'row', gap: 14 }}&gt;&#10;                &lt;Box style={{ width: 34, height: 34, borderRadius: 9, background: 'linear-gradient(135deg,#0B2545,#0EA5E9)', justifyContent: 'center', alignItems: 'center' }}&gt;&lt;Text style={{ fontSize: 15, fontWeight: 'bold', color: '#FFFFFF' }}&gt;Q3&lt;/Text&gt;&lt;/Box&gt;&#10;                &lt;Box style={{ flex: 1, flexDirection: 'column', gap: 6 }}&gt;&#10;                    &lt;Text style={{ fontSize: 17, fontWeight: 'bold', color: '#0B2545' }}&gt;为什么 L4 资产统一层必须优先？&lt;/Text&gt;&#10;                    &lt;Text style={{ fontSize: 14, color: '#475569', lineHeight: 1.55 }}&gt;大模型在多信源交叉验证时若发现信息矛盾，会判定品牌“认知不稳定”，导致 L1–L5 所有投入失效。L4 是 GEO 工作的地基。&lt;/Text&gt;&#10;                &lt;/Box&gt;&#10;            &lt;/Box&gt;&#10;        &lt;/Box&gt;&#10;&#10;        &lt;Box style={{ flex: 1, flexDirection: 'column', gap: 14, justifyContent: 'space-between' }}&gt;&#10;            &lt;Box style={{ flex: 1, borderRadius: 14, background: '#F7FAFC', border: '1px solid #E2E8F0', padding: '18px 20px', flexDirection: 'row', gap: 14 }}&gt;&#10;                &lt;Box style={{ width: 34, height: 34, borderRadius: 9, background: 'linear-gradient(135deg,#0D9488,#0B2545)', justifyContent: 'center', alignItems: 'center' }}&gt;&lt;Text style={{ fontSize: 15, fontWeight: 'bold', color: '#FFFFFF' }}&gt;Q4&lt;/Text&gt;&lt;/Box&gt;&#10;                &lt;Box style={{ flex: 1, flexDirection: 'column', gap: 6 }}&gt;&#10;                    &lt;Text style={{ fontSize: 17, fontWeight: 'bold', color: '#0B2545' }}&gt;双五模型适用于哪些企业？&lt;/Text&gt;&#10;                    &lt;Text style={{ fontSize: 14, color: '#475569', lineHeight: 1.6 }}&gt;有真实资质、有实体业务、有实际经营场所的企业。不适用于空壳企业、虚假经营主体，或被列入严重违法失信名单的主体。&lt;/Text&gt;&#10;                &lt;/Box&gt;&#10;            &lt;/Box&gt;&#10;            &lt;Box style={{ flex: 1, borderRadius: 14, background: '#F7FAFC', border: '1px solid #E2E8F0', padding: '18px 20px', flexDirection: 'row', gap: 14 }}&gt;&#10;                &lt;Box style={{ width: 34, height: 34, borderRadius: 9, background: 'linear-gradient(135deg,#0D9488,#0B2545)', justifyContent: 'center', alignItems: 'center' }}&gt;&lt;Text style={{ fontSize: 15, fontWeight: 'bold', color: '#FFFFFF' }}&gt;Q5&lt;/Text&gt;&lt;/Box&gt;&#10;                &lt;Box style={{ flex: 1, flexDirection: 'column', gap: 6 }}&gt;&#10;                    &lt;Text style={{ fontSize: 17, fontWeight: 'bold', color: '#0B2545' }}&gt;GEO 培训与 SEO 培训有什么区别？&lt;/Text&gt;&#10;                    &lt;Text style={{ fontSize: 14, color: '#475569', lineHeight: 1.6 }}&gt;SEO 解决“排名与点击”，关注关键词密度与链接建设；GEO 解决“AI 是否采信并推荐”，关注信息一致性、结构化标记、证据链建设与 AI 引用率追踪。&lt;/Text&gt;&#10;                &lt;/Box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25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69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570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339090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常见问题</a:t>
            </a:r>
            <a:r>
              <a:rPr lang="en-US" sz="2550" b="1">
                <a:solidFill>
                  <a:srgbClr val="0B2545"/>
                </a:solidFill>
                <a:latin typeface="Source Han Sans SC"/>
                <a:ea typeface="Source Han Sans SC"/>
              </a:rPr>
              <a:t> FAQ</a:t>
            </a:r>
            <a:endParaRPr/>
          </a:p>
        </p:txBody>
      </p:sp>
      <p:sp>
        <p:nvSpPr>
          <p:cNvPr id="571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33909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关于双五模型、四标融合与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培训的五个关键问题</a:t>
            </a:r>
            <a:endParaRPr/>
          </a:p>
        </p:txBody>
      </p:sp>
      <p:sp>
        <p:nvSpPr>
          <p:cNvPr id="572" name="" descr="{&quot;isTemplate&quot;:true,&quot;type&quot;:&quot;text&quot;}"/>
          <p:cNvSpPr txBox="1"/>
          <p:nvPr/>
        </p:nvSpPr>
        <p:spPr>
          <a:xfrm rot="0" flipH="0" flipV="0">
            <a:off x="11268075" y="342900"/>
            <a:ext cx="314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FAQ</a:t>
            </a:r>
            <a:endParaRPr/>
          </a:p>
        </p:txBody>
      </p:sp>
      <p:sp>
        <p:nvSpPr>
          <p:cNvPr id="573" name=""/>
          <p:cNvSpPr/>
          <p:nvPr/>
        </p:nvSpPr>
        <p:spPr>
          <a:xfrm rot="0" flipH="0" flipV="0">
            <a:off x="609600" y="1028700"/>
            <a:ext cx="5600700" cy="1666875"/>
          </a:xfrm>
          <a:prstGeom prst="roundRect">
            <a:avLst>
              <a:gd name="adj" fmla="val 8000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574" name=""/>
          <p:cNvSpPr/>
          <p:nvPr/>
        </p:nvSpPr>
        <p:spPr>
          <a:xfrm rot="0" flipH="0" flipV="0">
            <a:off x="800100" y="1181100"/>
            <a:ext cx="323850" cy="323850"/>
          </a:xfrm>
          <a:prstGeom prst="roundRect">
            <a:avLst>
              <a:gd name="adj" fmla="val 26471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75" name="" descr="{&quot;isTemplate&quot;:true,&quot;type&quot;:&quot;text&quot;}"/>
          <p:cNvSpPr txBox="1"/>
          <p:nvPr/>
        </p:nvSpPr>
        <p:spPr>
          <a:xfrm rot="0" flipH="0" flipV="0">
            <a:off x="857250" y="1257300"/>
            <a:ext cx="2095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Q1</a:t>
            </a:r>
            <a:endParaRPr/>
          </a:p>
        </p:txBody>
      </p:sp>
      <p:sp>
        <p:nvSpPr>
          <p:cNvPr id="576" name="" descr="{&quot;isTemplate&quot;:true,&quot;type&quot;:&quot;text&quot;}"/>
          <p:cNvSpPr txBox="1"/>
          <p:nvPr/>
        </p:nvSpPr>
        <p:spPr>
          <a:xfrm rot="0" flipH="0" flipV="0">
            <a:off x="1257300" y="1181100"/>
            <a:ext cx="47625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睿擎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GEO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双五模型是什么？</a:t>
            </a:r>
            <a:endParaRPr/>
          </a:p>
        </p:txBody>
      </p:sp>
      <p:sp>
        <p:nvSpPr>
          <p:cNvPr id="577" name="" descr="{&quot;isTemplate&quot;:true,&quot;type&quot;:&quot;text&quot;}"/>
          <p:cNvSpPr txBox="1"/>
          <p:nvPr/>
        </p:nvSpPr>
        <p:spPr>
          <a:xfrm rot="0" flipH="0" flipV="0">
            <a:off x="1257300" y="1438275"/>
            <a:ext cx="47625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一套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 GEO 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工程化落地框架：由五层架构（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L4→L1→L2→L3→L5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）与五级成熟度（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M1→M5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）组成，底层嵌套福建艾索的四标融合方法论。</a:t>
            </a:r>
            <a:endParaRPr/>
          </a:p>
        </p:txBody>
      </p:sp>
      <p:sp>
        <p:nvSpPr>
          <p:cNvPr id="578" name=""/>
          <p:cNvSpPr/>
          <p:nvPr/>
        </p:nvSpPr>
        <p:spPr>
          <a:xfrm rot="0" flipH="0" flipV="0">
            <a:off x="609600" y="2828925"/>
            <a:ext cx="5600700" cy="1676400"/>
          </a:xfrm>
          <a:prstGeom prst="roundRect">
            <a:avLst>
              <a:gd name="adj" fmla="val 7955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579" name=""/>
          <p:cNvSpPr/>
          <p:nvPr/>
        </p:nvSpPr>
        <p:spPr>
          <a:xfrm rot="0" flipH="0" flipV="0">
            <a:off x="800100" y="2981325"/>
            <a:ext cx="323850" cy="323850"/>
          </a:xfrm>
          <a:prstGeom prst="roundRect">
            <a:avLst>
              <a:gd name="adj" fmla="val 26471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80" name="" descr="{&quot;isTemplate&quot;:true,&quot;type&quot;:&quot;text&quot;}"/>
          <p:cNvSpPr txBox="1"/>
          <p:nvPr/>
        </p:nvSpPr>
        <p:spPr>
          <a:xfrm rot="0" flipH="0" flipV="0">
            <a:off x="857250" y="3057525"/>
            <a:ext cx="2095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Q2</a:t>
            </a:r>
            <a:endParaRPr/>
          </a:p>
        </p:txBody>
      </p:sp>
      <p:sp>
        <p:nvSpPr>
          <p:cNvPr id="581" name="" descr="{&quot;isTemplate&quot;:true,&quot;type&quot;:&quot;text&quot;}"/>
          <p:cNvSpPr txBox="1"/>
          <p:nvPr/>
        </p:nvSpPr>
        <p:spPr>
          <a:xfrm rot="0" flipH="0" flipV="0">
            <a:off x="1257300" y="2981325"/>
            <a:ext cx="47625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四标融合与双五模型是什么关系？</a:t>
            </a:r>
            <a:endParaRPr/>
          </a:p>
        </p:txBody>
      </p:sp>
      <p:sp>
        <p:nvSpPr>
          <p:cNvPr id="582" name="" descr="{&quot;isTemplate&quot;:true,&quot;type&quot;:&quot;text&quot;}"/>
          <p:cNvSpPr txBox="1"/>
          <p:nvPr/>
        </p:nvSpPr>
        <p:spPr>
          <a:xfrm rot="0" flipH="0" flipV="0">
            <a:off x="1257300" y="3238500"/>
            <a:ext cx="47625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艾索持有四标融合，负责标准制定与全案交付；睿擎持有双五模型，负责场景化落地与轻量化交付。两者同源共建，四项国标在五层架构中各有分工。</a:t>
            </a:r>
            <a:endParaRPr/>
          </a:p>
        </p:txBody>
      </p:sp>
      <p:sp>
        <p:nvSpPr>
          <p:cNvPr id="583" name=""/>
          <p:cNvSpPr/>
          <p:nvPr/>
        </p:nvSpPr>
        <p:spPr>
          <a:xfrm rot="0" flipH="0" flipV="0">
            <a:off x="609600" y="4638675"/>
            <a:ext cx="5600700" cy="1666875"/>
          </a:xfrm>
          <a:prstGeom prst="roundRect">
            <a:avLst>
              <a:gd name="adj" fmla="val 8000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584" name=""/>
          <p:cNvSpPr/>
          <p:nvPr/>
        </p:nvSpPr>
        <p:spPr>
          <a:xfrm rot="0" flipH="0" flipV="0">
            <a:off x="800100" y="4791075"/>
            <a:ext cx="323850" cy="323850"/>
          </a:xfrm>
          <a:prstGeom prst="roundRect">
            <a:avLst>
              <a:gd name="adj" fmla="val 26471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85" name="" descr="{&quot;isTemplate&quot;:true,&quot;type&quot;:&quot;text&quot;}"/>
          <p:cNvSpPr txBox="1"/>
          <p:nvPr/>
        </p:nvSpPr>
        <p:spPr>
          <a:xfrm rot="0" flipH="0" flipV="0">
            <a:off x="857250" y="4867275"/>
            <a:ext cx="2095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Q3</a:t>
            </a:r>
            <a:endParaRPr/>
          </a:p>
        </p:txBody>
      </p:sp>
      <p:sp>
        <p:nvSpPr>
          <p:cNvPr id="586" name="" descr="{&quot;isTemplate&quot;:true,&quot;type&quot;:&quot;text&quot;}"/>
          <p:cNvSpPr txBox="1"/>
          <p:nvPr/>
        </p:nvSpPr>
        <p:spPr>
          <a:xfrm rot="0" flipH="0" flipV="0">
            <a:off x="1257300" y="4791075"/>
            <a:ext cx="47625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为什么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L4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资产统一层必须优先？</a:t>
            </a:r>
            <a:endParaRPr/>
          </a:p>
        </p:txBody>
      </p:sp>
      <p:sp>
        <p:nvSpPr>
          <p:cNvPr id="587" name="" descr="{&quot;isTemplate&quot;:true,&quot;type&quot;:&quot;text&quot;}"/>
          <p:cNvSpPr txBox="1"/>
          <p:nvPr/>
        </p:nvSpPr>
        <p:spPr>
          <a:xfrm rot="0" flipH="0" flipV="0">
            <a:off x="1257300" y="5048250"/>
            <a:ext cx="4762500" cy="5048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大模型在多信源交叉验证时若发现信息矛盾，会判定品牌“认知不稳定”，导致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 L1–L5 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所有投入失效。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L4 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是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 GEO 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工作的地基。</a:t>
            </a:r>
            <a:endParaRPr/>
          </a:p>
        </p:txBody>
      </p:sp>
      <p:sp>
        <p:nvSpPr>
          <p:cNvPr id="588" name=""/>
          <p:cNvSpPr/>
          <p:nvPr/>
        </p:nvSpPr>
        <p:spPr>
          <a:xfrm rot="0" flipH="0" flipV="0">
            <a:off x="6400800" y="1028700"/>
            <a:ext cx="5181600" cy="2447925"/>
          </a:xfrm>
          <a:prstGeom prst="roundRect">
            <a:avLst>
              <a:gd name="adj" fmla="val 5447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589" name=""/>
          <p:cNvSpPr/>
          <p:nvPr/>
        </p:nvSpPr>
        <p:spPr>
          <a:xfrm rot="0" flipH="0" flipV="0">
            <a:off x="6591300" y="1200150"/>
            <a:ext cx="323850" cy="323850"/>
          </a:xfrm>
          <a:prstGeom prst="roundRect">
            <a:avLst>
              <a:gd name="adj" fmla="val 26471"/>
            </a:avLst>
          </a:prstGeom>
          <a:gradFill>
            <a:gsLst>
              <a:gs pos="0">
                <a:srgbClr val="0D9488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90" name="" descr="{&quot;isTemplate&quot;:true,&quot;type&quot;:&quot;text&quot;}"/>
          <p:cNvSpPr txBox="1"/>
          <p:nvPr/>
        </p:nvSpPr>
        <p:spPr>
          <a:xfrm rot="0" flipH="0" flipV="0">
            <a:off x="6648450" y="1276350"/>
            <a:ext cx="2095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Q4</a:t>
            </a:r>
            <a:endParaRPr/>
          </a:p>
        </p:txBody>
      </p:sp>
      <p:sp>
        <p:nvSpPr>
          <p:cNvPr id="591" name="" descr="{&quot;isTemplate&quot;:true,&quot;type&quot;:&quot;text&quot;}"/>
          <p:cNvSpPr txBox="1"/>
          <p:nvPr/>
        </p:nvSpPr>
        <p:spPr>
          <a:xfrm rot="0" flipH="0" flipV="0">
            <a:off x="7048500" y="1200150"/>
            <a:ext cx="4343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双五模型适用于哪些企业？</a:t>
            </a:r>
            <a:endParaRPr/>
          </a:p>
        </p:txBody>
      </p:sp>
      <p:sp>
        <p:nvSpPr>
          <p:cNvPr id="592" name="" descr="{&quot;isTemplate&quot;:true,&quot;type&quot;:&quot;text&quot;}"/>
          <p:cNvSpPr txBox="1"/>
          <p:nvPr/>
        </p:nvSpPr>
        <p:spPr>
          <a:xfrm rot="0" flipH="0" flipV="0">
            <a:off x="7048500" y="1457325"/>
            <a:ext cx="4343400" cy="5143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有真实资质、有实体业务、有实际经营场所的企业。不适用于空壳企业、虚假经营主体，或被列入严重违法失信名单的主体。</a:t>
            </a:r>
            <a:endParaRPr/>
          </a:p>
        </p:txBody>
      </p:sp>
      <p:sp>
        <p:nvSpPr>
          <p:cNvPr id="593" name=""/>
          <p:cNvSpPr/>
          <p:nvPr/>
        </p:nvSpPr>
        <p:spPr>
          <a:xfrm rot="0" flipH="0" flipV="0">
            <a:off x="6400800" y="3609975"/>
            <a:ext cx="5181600" cy="2695575"/>
          </a:xfrm>
          <a:prstGeom prst="roundRect">
            <a:avLst>
              <a:gd name="adj" fmla="val 4947"/>
            </a:avLst>
          </a:prstGeom>
          <a:solidFill>
            <a:srgbClr val="F7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594" name=""/>
          <p:cNvSpPr/>
          <p:nvPr/>
        </p:nvSpPr>
        <p:spPr>
          <a:xfrm rot="0" flipH="0" flipV="0">
            <a:off x="6591300" y="3781425"/>
            <a:ext cx="323850" cy="323850"/>
          </a:xfrm>
          <a:prstGeom prst="roundRect">
            <a:avLst>
              <a:gd name="adj" fmla="val 26471"/>
            </a:avLst>
          </a:prstGeom>
          <a:gradFill>
            <a:gsLst>
              <a:gs pos="0">
                <a:srgbClr val="0D9488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595" name="" descr="{&quot;isTemplate&quot;:true,&quot;type&quot;:&quot;text&quot;}"/>
          <p:cNvSpPr txBox="1"/>
          <p:nvPr/>
        </p:nvSpPr>
        <p:spPr>
          <a:xfrm rot="0" flipH="0" flipV="0">
            <a:off x="6648450" y="3857625"/>
            <a:ext cx="2095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Q5</a:t>
            </a:r>
            <a:endParaRPr/>
          </a:p>
        </p:txBody>
      </p:sp>
      <p:sp>
        <p:nvSpPr>
          <p:cNvPr id="596" name="" descr="{&quot;isTemplate&quot;:true,&quot;type&quot;:&quot;text&quot;}"/>
          <p:cNvSpPr txBox="1"/>
          <p:nvPr/>
        </p:nvSpPr>
        <p:spPr>
          <a:xfrm rot="0" flipH="0" flipV="0">
            <a:off x="7048500" y="3781425"/>
            <a:ext cx="4343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GEO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培训与</a:t>
            </a:r>
            <a:r>
              <a:rPr lang="en-US" sz="1275" b="1">
                <a:solidFill>
                  <a:srgbClr val="0B2545"/>
                </a:solidFill>
                <a:latin typeface="Source Han Sans SC"/>
                <a:ea typeface="Source Han Sans SC"/>
              </a:rPr>
              <a:t> SEO </a:t>
            </a:r>
            <a:r>
              <a:rPr lang="zh-CN" sz="1275" b="1">
                <a:solidFill>
                  <a:srgbClr val="0B2545"/>
                </a:solidFill>
                <a:latin typeface="Source Han Sans SC"/>
                <a:ea typeface="Source Han Sans SC"/>
              </a:rPr>
              <a:t>培训有什么区别？</a:t>
            </a:r>
            <a:endParaRPr/>
          </a:p>
        </p:txBody>
      </p:sp>
      <p:sp>
        <p:nvSpPr>
          <p:cNvPr id="597" name="" descr="{&quot;isTemplate&quot;:true,&quot;type&quot;:&quot;text&quot;}"/>
          <p:cNvSpPr txBox="1"/>
          <p:nvPr/>
        </p:nvSpPr>
        <p:spPr>
          <a:xfrm rot="0" flipH="0" flipV="0">
            <a:off x="7048500" y="4038600"/>
            <a:ext cx="4343400" cy="7715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SEO 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解决“排名与点击”，关注关键词密度与链接建设；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GEO 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解决“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AI 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是否采信并推荐”，关注信息一致性、结构化标记、证据链建设与</a:t>
            </a:r>
            <a:r>
              <a:rPr lang="en-US" sz="1050">
                <a:solidFill>
                  <a:srgbClr val="475569"/>
                </a:solidFill>
                <a:latin typeface="Source Han Sans SC"/>
                <a:ea typeface="Source Han Sans SC"/>
              </a:rPr>
              <a:t> AI </a:t>
            </a:r>
            <a:r>
              <a:rPr lang="zh-CN" sz="1050">
                <a:solidFill>
                  <a:srgbClr val="475569"/>
                </a:solidFill>
                <a:latin typeface="Source Han Sans SC"/>
                <a:ea typeface="Source Han Sans SC"/>
              </a:rPr>
              <a:t>引用率追踪。</a:t>
            </a:r>
            <a:endParaRPr/>
          </a:p>
        </p:txBody>
      </p:sp>
      <p:sp>
        <p:nvSpPr>
          <p:cNvPr id="598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599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25 / 27</a:t>
            </a:r>
            <a:endParaRPr/>
          </a:p>
        </p:txBody>
      </p:sp>
    </p:spTree>
  </p:cSld>
</p:sld>
</file>

<file path=ppt/slides/slide26.xml><?xml version="1.0" encoding="utf-8"?>
<p:sld xmlns:p="http://schemas.openxmlformats.org/presentationml/2006/main" xmlns:r="http://schemas.openxmlformats.org/officeDocument/2006/relationships" xmlns:a="http://schemas.openxmlformats.org/drawingml/2006/main" xmlns:asvg="http://schemas.microsoft.com/office/drawing/2016/SVG/main" xmlns:mc="http://schemas.openxmlformats.org/markup-compatibility/2006" mc:Ignorable="asvg">
  <p:cSld>
    <p:spTree>
      <p:nvGrpSpPr>
        <p:cNvPr id="600" name="" descr="&lt;Slide style={{ width: 1280, height: 720, padding: '26px 64px 18px 64px', flexDirection: 'column', background: '#FFFFFF', gap: 12, position: 'relative', fontFamily: &quot;'Source Han Sans SC','PingFang SC','Microsoft YaHei',sans-serif&quot; }}&gt;&#10;    &lt;Box style={{ flexDirection: 'row', justifyContent: 'space-between', alignItems: 'flex-start', height: 70 }}&gt;&#10;        &lt;Box style={{ flexDirection: 'row', alignItems: 'center', gap: 14 }}&gt;&#10;            &lt;Box style={{ width: 6, height: 36, background: '#0EA5E9', borderRadius: 3 }} /&gt;&#10;            &lt;Box style={{ flexDirection: 'column', gap: 4 }}&gt;&#10;                &lt;Text style={{ fontSize: 34, fontWeight: 'bold', color: '#0B2545', lineHeight: 1.15 }}&gt;课程体系：七个模块的内容框架&lt;/Text&gt;&#10;                &lt;Text style={{ fontSize: 15, color: '#64748B' }}&gt;认知 → 标准 → 方法 → 壁垒 → 评估 → 实操 → 迭代，层层递进&lt;/Text&gt;&#10;            &lt;/Box&gt;&#10;        &lt;/Box&gt;&#10;        &lt;Text style={{ fontSize: 13, color: '#94A3B8', letterSpacing: 2, marginTop: 10 }}&gt;课程框架&lt;/Text&gt;&#10;    &lt;/Box&gt;&#10;&#10;    &lt;Box style={{ flex: 1, flexDirection: 'column', gap: 14 }}&gt;&#10;        &lt;Box style={{ flex: 1, flexDirection: 'row', gap: 14 }}&gt;&#10;            &lt;Box style={{ flex: 1, flexDirection: 'column', gap: 8, borderRadius: 14, background: '#F7FAFC', border: '1px solid #E2E8F0', borderTop: '4px solid #0EA5E9', padding: '16px 18px' }}&gt;&#10;                &lt;Box style={{ flexDirection: 'row', justifyContent: 'space-between', alignItems: 'center' }}&gt;&#10;                    &lt;Box style={{ width: 30, height: 30, borderRadius: 8, background: 'linear-gradient(135deg,#0B2545,#0EA5E9)', justifyContent: 'center', alignItems: 'center' }}&gt;&lt;Text style={{ fontSize: 15, fontWeight: 'bold', color: '#FFFFFF' }}&gt;1&lt;/Text&gt;&lt;/Box&gt;&#10;                    &lt;Text style={{ fontSize: 12, color: '#0369A1', background: '#E0F2FE', padding: '2px 8px', borderRadius: 6, fontWeight: 'bold' }}&gt;认知层&lt;/Text&gt;&#10;                &lt;/Box&gt;&#10;                &lt;Text style={{ fontSize: 16, fontWeight: 'bold', color: '#0B2545', lineHeight: 1.3 }}&gt;AI 搜索生态与 GEO 认知重构&lt;/Text&gt;&#10;                &lt;Text style={{ fontSize: 13, color: '#64748B', lineHeight: 1.5 }}&gt;生成式引擎信息处理逻辑、大模型三大机制、官网战略价值、SEO 与 GEO 的本质差异。&lt;/Text&gt;&#10;            &lt;/Box&gt;&#10;            &lt;Box style={{ flex: 1, flexDirection: 'column', gap: 8, borderRadius: 14, background: '#F7FAFC', border: '1px solid #E2E8F0', borderTop: '4px solid #0EA5E9', padding: '16px 18px' }}&gt;&#10;                &lt;Box style={{ flexDirection: 'row', justifyContent: 'space-between', alignItems: 'center' }}&gt;&#10;                    &lt;Box style={{ width: 30, height: 30, borderRadius: 8, background: 'linear-gradient(135deg,#0B2545,#0EA5E9)', justifyContent: 'center', alignItems: 'center' }}&gt;&lt;Text style={{ fontSize: 15, fontWeight: 'bold', color: '#FFFFFF' }}&gt;2&lt;/Text&gt;&lt;/Box&gt;&#10;                    &lt;Text style={{ fontSize: 12, color: '#0369A1', background: '#E0F2FE', padding: '2px 8px', borderRadius: 6, fontWeight: 'bold' }}&gt;标准层&lt;/Text&gt;&#10;                &lt;/Box&gt;&#10;                &lt;Text style={{ fontSize: 16, fontWeight: 'bold', color: '#0B2545', lineHeight: 1.3 }}&gt;四标融合国标底座&lt;/Text&gt;&#10;                &lt;Text style={{ fontSize: 13, color: '#64748B', lineHeight: 1.5 }}&gt;解读四项标准在 GEO 中的定位与融合方式，理解“合规即信任”的底层逻辑。&lt;/Text&gt;&#10;            &lt;/Box&gt;&#10;            &lt;Box style={{ flex: 1, flexDirection: 'column', gap: 8, borderRadius: 14, background: '#F7FAFC', border: '1px solid #E2E8F0', borderTop: '4px solid #0D9488', padding: '16px 18px' }}&gt;&#10;                &lt;Box style={{ flexDirection: 'row', justifyContent: 'space-between', alignItems: 'center' }}&gt;&#10;                    &lt;Box style={{ width: 30, height: 30, borderRadius: 8, background: 'linear-gradient(135deg,#0D9488,#0EA5E9)', justifyContent: 'center', alignItems: 'center' }}&gt;&lt;Text style={{ fontSize: 15, fontWeight: 'bold', color: '#FFFFFF' }}&gt;3&lt;/Text&gt;&lt;/Box&gt;&#10;                    &lt;Text style={{ fontSize: 12, color: '#0F766E', background: '#CCFBF1', padding: '2px 8px', borderRadius: 6, fontWeight: 'bold' }}&gt;方法层&lt;/Text&gt;&#10;                &lt;/Box&gt;&#10;                &lt;Text style={{ fontSize: 16, fontWeight: 'bold', color: '#0B2545', lineHeight: 1.3 }}&gt;五层架构 V3.0 施工方法论&lt;/Text&gt;&#10;                &lt;Text style={{ fontSize: 13, color: '#64748B', lineHeight: 1.5 }}&gt;逐层拆解实施要点、验收标准与常见误区，重点强化“L4 优先”的铁律。&lt;/Text&gt;&#10;            &lt;/Box&gt;&#10;            &lt;Box style={{ flex: 1, flexDirection: 'column', gap: 8, borderRadius: 14, background: '#F7FAFC', border: '1px solid #E2E8F0', borderTop: '4px solid #F59E0B', padding: '16px 18px' }}&gt;&#10;                &lt;Box style={{ flexDirection: 'row', justifyContent: 'space-between', alignItems: 'center' }}&gt;&#10;                    &lt;Box style={{ width: 30, height: 30, borderRadius: 8, background: 'linear-gradient(135deg,#F59E0B,#0B2545)', justifyContent: 'center', alignItems: 'center' }}&gt;&lt;Text style={{ fontSize: 15, fontWeight: 'bold', color: '#FFFFFF' }}&gt;4&lt;/Text&gt;&lt;/Box&gt;&#10;                    &lt;Text style={{ fontSize: 12, color: '#B45309', background: '#FEF3C7', padding: '2px 8px', borderRadius: 6, fontWeight: 'bold' }}&gt;核心壁垒层&lt;/Text&gt;&#10;                &lt;/Box&gt;&#10;                &lt;Text style={{ fontSize: 16, fontWeight: 'bold', color: '#0B2545', lineHeight: 1.3 }}&gt;双时序与双判定&lt;/Text&gt;&#10;                &lt;Text style={{ fontSize: 13, color: '#64748B', lineHeight: 1.5 }}&gt;掌握两套时序的区分与应用，理解双判定规则如何杜绝“数据虚高”。&lt;/Text&gt;&#10;            &lt;/Box&gt;&#10;        &lt;/Box&gt;&#10;&#10;        &lt;Box style={{ flex: 1, flexDirection: 'row', gap: 14 }}&gt;&#10;            &lt;Box style={{ flex: 1, flexDirection: 'column', gap: 8, borderRadius: 14, background: '#F7FAFC', border: '1px solid #E2E8F0', borderTop: '4px solid #0D9488', padding: '16px 18px' }}&gt;&#10;                &lt;Box style={{ flexDirection: 'row', justifyContent: 'space-between', alignItems: 'center' }}&gt;&#10;                    &lt;Box style={{ width: 30, height: 30, borderRadius: 8, background: 'linear-gradient(135deg,#0D9488,#0B2545)', justifyContent: 'center', alignItems: 'center' }}&gt;&lt;Text style={{ fontSize: 15, fontWeight: 'bold', color: '#FFFFFF' }}&gt;5&lt;/Text&gt;&lt;/Box&gt;&#10;                    &lt;Text style={{ fontSize: 12, color: '#0F766E', background: '#CCFBF1', padding: '2px 8px', borderRadius: 6, fontWeight: 'bold' }}&gt;评估层&lt;/Text&gt;&#10;                &lt;/Box&gt;&#10;                &lt;Text style={{ fontSize: 16, fontWeight: 'bold', color: '#0B2545', lineHeight: 1.3 }}&gt;五级成熟度评估与诊断&lt;/Text&gt;&#10;                &lt;Text style={{ fontSize: 13, color: '#64748B', lineHeight: 1.5 }}&gt;掌握 M1–M5 判定与自评方法，用五层架构定位 AI 不推荐的根因。&lt;/Text&gt;&#10;            &lt;/Box&gt;&#10;            &lt;Box style={{ flex: 1, flexDirection: 'column', gap: 8, borderRadius: 14, background: '#F7FAFC', border: '1px solid #E2E8F0', borderTop: '4px solid #F59E0B', padding: '16px 18px' }}&gt;&#10;                &lt;Box style={{ flexDirection: 'row', justifyContent: 'space-between', alignItems: 'center' }}&gt;&#10;                    &lt;Box style={{ width: 30, height: 30, borderRadius: 8, background: 'linear-gradient(135deg,#F59E0B,#0EA5E9)', justifyContent: 'center', alignItems: 'center' }}&gt;&lt;Text style={{ fontSize: 15, fontWeight: 'bold', color: '#FFFFFF' }}&gt;6&lt;/Text&gt;&lt;/Box&gt;&#10;                    &lt;Text style={{ fontSize: 12, color: '#B45309', background: '#FEF3C7', padding: '2px 8px', borderRadius: 6, fontWeight: 'bold' }}&gt;实操层&lt;/Text&gt;&#10;                &lt;/Box&gt;&#10;                &lt;Text style={{ fontSize: 16, fontWeight: 'bold', color: '#0B2545', lineHeight: 1.3 }}&gt;场景化实操工作坊&lt;/Text&gt;&#10;                &lt;Text style={{ fontSize: 13, color: '#64748B', lineHeight: 1.5 }}&gt;以真实数据为对象：一致性审计、FAQ 搭建、Schema 部署、证据链设计。&lt;/Text&gt;&#10;            &lt;/Box&gt;&#10;            &lt;Box style={{ flex: 1, flexDirection: 'column', gap: 8, borderRadius: 14, background: '#F7FAFC', border: '1px solid #E2E8F0', borderTop: '4px solid #0B2545', padding: '16px 18px' }}&gt;&#10;                &lt;Box style={{ flexDirection: 'row', justifyContent: 'space-between', alignItems: 'center' }}&gt;&#10;                    &lt;Box style={{ width: 30, height: 30, borderRadius: 8, background: 'linear-gradient(135deg,#0B2545,#0D9488)', justifyContent: 'center', alignItems: 'center' }}&gt;&lt;Text style={{ fontSize: 15, fontWeight: 'bold', color: '#FFFFFF' }}&gt;7&lt;/Text&gt;&lt;/Box&gt;&#10;                    &lt;Text style={{ fontSize: 12, color: '#334155', background: '#E2E8F0', padding: '2px 8px', borderRadius: 6, fontWeight: 'bold' }}&gt;迭代层&lt;/Text&gt;&#10;                &lt;/Box&gt;&#10;                &lt;Text style={{ fontSize: 16, fontWeight: 'bold', color: '#0B2545', lineHeight: 1.3 }}&gt;长效运营与效果追踪&lt;/Text&gt;&#10;                &lt;Text style={{ fontSize: 13, color: '#64748B', lineHeight: 1.5 }}&gt;建立月度 AI 引用率监测、PDCA 迭代流程与算法变化的响应策略。&lt;/Text&gt;&#10;            &lt;/Box&gt;&#10;            &lt;Box style={{ flex: 1, flexDirection: 'column', justifyContent: 'center', gap: 10, borderRadius: 14, background: 'linear-gradient(150deg,#0B2545 0%,#0EA5E9 140%)', padding: '18px 20px' }}&gt;&#10;                &lt;FAIcon name='graduation-cap' style={{ fill: '#FDE68A', width: 30, height: 30 }} /&gt;&#10;                &lt;Text style={{ fontSize: 17, fontWeight: 'bold', color: '#FFFFFF', lineHeight: 1.35 }}&gt;从方法论到&lt;br /&gt;企业内生能力&lt;/Text&gt;&#10;                &lt;Text style={{ fontSize: 13, color: '#BAE6FD', lineHeight: 1.5 }}&gt;七模块闭环，交付可独立运行的 GEO 能力体系。&lt;/Text&gt;&#10;            &lt;/Box&gt;&#10;        &lt;/Box&gt;&#10;    &lt;/Box&gt;&#10;&#10;    &lt;Box style={{ flexDirection: 'row', justifyContent: 'space-between', alignItems: 'center', height: 28 }}&gt;&#10;        &lt;Text style={{ fontSize: 13, color: '#94A3B8' }}&gt;睿擎 GEO 双五模型培训 · V3.0&lt;/Text&gt;&#10;        &lt;Text style={{ fontSize: 13, color: '#94A3B8' }}&gt;26 / 27&lt;/Text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02" name=""/>
          <p:cNvSpPr/>
          <p:nvPr/>
        </p:nvSpPr>
        <p:spPr>
          <a:xfrm rot="0" flipH="0" flipV="0">
            <a:off x="609600" y="409575"/>
            <a:ext cx="57150" cy="342900"/>
          </a:xfrm>
          <a:prstGeom prst="roundRect">
            <a:avLst>
              <a:gd name="adj" fmla="val 50000"/>
            </a:avLst>
          </a:prstGeom>
          <a:solidFill>
            <a:srgbClr val="0EA5E9"/>
          </a:solidFill>
          <a:ln/>
        </p:spPr>
        <p:txBody>
          <a:bodyPr/>
          <a:p/>
        </p:txBody>
      </p:sp>
      <p:sp>
        <p:nvSpPr>
          <p:cNvPr id="603" name="" descr="{&quot;isTemplate&quot;:true,&quot;type&quot;:&quot;text&quot;}"/>
          <p:cNvSpPr txBox="1"/>
          <p:nvPr/>
        </p:nvSpPr>
        <p:spPr>
          <a:xfrm rot="0" flipH="0" flipV="0">
            <a:off x="800100" y="247650"/>
            <a:ext cx="4533900" cy="447675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2550" b="1">
                <a:solidFill>
                  <a:srgbClr val="0B2545"/>
                </a:solidFill>
                <a:latin typeface="Source Han Sans SC"/>
                <a:ea typeface="Source Han Sans SC"/>
              </a:rPr>
              <a:t>课程体系：七个模块的内容框架</a:t>
            </a:r>
            <a:endParaRPr/>
          </a:p>
        </p:txBody>
      </p:sp>
      <p:sp>
        <p:nvSpPr>
          <p:cNvPr id="604" name="" descr="{&quot;isTemplate&quot;:true,&quot;type&quot;:&quot;text&quot;}"/>
          <p:cNvSpPr txBox="1"/>
          <p:nvPr/>
        </p:nvSpPr>
        <p:spPr>
          <a:xfrm rot="0" flipH="0" flipV="0">
            <a:off x="800100" y="733425"/>
            <a:ext cx="45339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认知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标准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方法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壁垒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评估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实操</a:t>
            </a:r>
            <a:r>
              <a:rPr lang="en-US" sz="1125">
                <a:solidFill>
                  <a:srgbClr val="64748B"/>
                </a:solidFill>
                <a:latin typeface="Source Han Sans SC"/>
                <a:ea typeface="Source Han Sans SC"/>
              </a:rPr>
              <a:t> → </a:t>
            </a:r>
            <a:r>
              <a:rPr lang="zh-CN" sz="1125">
                <a:solidFill>
                  <a:srgbClr val="64748B"/>
                </a:solidFill>
                <a:latin typeface="Source Han Sans SC"/>
                <a:ea typeface="Source Han Sans SC"/>
              </a:rPr>
              <a:t>迭代，层层递进</a:t>
            </a:r>
            <a:endParaRPr/>
          </a:p>
        </p:txBody>
      </p:sp>
      <p:sp>
        <p:nvSpPr>
          <p:cNvPr id="605" name="" descr="{&quot;isTemplate&quot;:true,&quot;type&quot;:&quot;text&quot;}"/>
          <p:cNvSpPr txBox="1"/>
          <p:nvPr/>
        </p:nvSpPr>
        <p:spPr>
          <a:xfrm rot="0" flipH="0" flipV="0">
            <a:off x="11010900" y="342900"/>
            <a:ext cx="571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 spc="150">
                <a:solidFill>
                  <a:srgbClr val="94A3B8"/>
                </a:solidFill>
                <a:latin typeface="Source Han Sans SC"/>
                <a:ea typeface="Source Han Sans SC"/>
              </a:rPr>
              <a:t>课程框架</a:t>
            </a:r>
            <a:endParaRPr/>
          </a:p>
        </p:txBody>
      </p:sp>
      <p:sp>
        <p:nvSpPr>
          <p:cNvPr id="606" name=""/>
          <p:cNvSpPr/>
          <p:nvPr/>
        </p:nvSpPr>
        <p:spPr>
          <a:xfrm rot="0" flipH="0" flipV="0">
            <a:off x="609600" y="1066800"/>
            <a:ext cx="2647950" cy="2524125"/>
          </a:xfrm>
          <a:prstGeom prst="roundRect">
            <a:avLst>
              <a:gd name="adj" fmla="val 5283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07" name=""/>
          <p:cNvSpPr/>
          <p:nvPr/>
        </p:nvSpPr>
        <p:spPr>
          <a:xfrm rot="0" flipH="0" flipV="0">
            <a:off x="609600" y="1066800"/>
            <a:ext cx="2647950" cy="2524125"/>
          </a:xfrm>
          <a:custGeom>
            <a:pathLst>
              <a:path w="278" h="265">
                <a:moveTo>
                  <a:pt x="265" y="0"/>
                </a:moveTo>
                <a:cubicBezTo>
                  <a:pt x="271" y="0"/>
                  <a:pt x="276" y="5"/>
                  <a:pt x="278" y="11"/>
                </a:cubicBezTo>
                <a:cubicBezTo>
                  <a:pt x="276" y="7"/>
                  <a:pt x="272" y="4"/>
                  <a:pt x="268" y="4"/>
                </a:cubicBezTo>
                <a:lnTo>
                  <a:pt x="10" y="4"/>
                </a:lnTo>
                <a:cubicBezTo>
                  <a:pt x="6" y="4"/>
                  <a:pt x="2" y="7"/>
                  <a:pt x="0" y="11"/>
                </a:cubicBezTo>
                <a:cubicBezTo>
                  <a:pt x="2" y="5"/>
                  <a:pt x="7" y="0"/>
                  <a:pt x="14" y="0"/>
                </a:cubicBezTo>
                <a:lnTo>
                  <a:pt x="264" y="0"/>
                </a:ln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608" name=""/>
          <p:cNvSpPr/>
          <p:nvPr/>
        </p:nvSpPr>
        <p:spPr>
          <a:xfrm rot="0" flipH="0" flipV="0">
            <a:off x="781050" y="1219200"/>
            <a:ext cx="285750" cy="285750"/>
          </a:xfrm>
          <a:prstGeom prst="roundRect">
            <a:avLst>
              <a:gd name="adj" fmla="val 26667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609" name="" descr="{&quot;isTemplate&quot;:true,&quot;type&quot;:&quot;text&quot;}"/>
          <p:cNvSpPr txBox="1"/>
          <p:nvPr/>
        </p:nvSpPr>
        <p:spPr>
          <a:xfrm rot="0" flipH="0" flipV="0">
            <a:off x="876300" y="12763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1</a:t>
            </a:r>
            <a:endParaRPr/>
          </a:p>
        </p:txBody>
      </p:sp>
      <p:sp>
        <p:nvSpPr>
          <p:cNvPr id="610" name=""/>
          <p:cNvSpPr/>
          <p:nvPr/>
        </p:nvSpPr>
        <p:spPr>
          <a:xfrm rot="0" flipH="0" flipV="0">
            <a:off x="2590800" y="1276350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E0F2FE"/>
          </a:solidFill>
          <a:ln/>
        </p:spPr>
        <p:txBody>
          <a:bodyPr/>
          <a:p/>
        </p:txBody>
      </p:sp>
      <p:sp>
        <p:nvSpPr>
          <p:cNvPr id="611" name="" descr="{&quot;isTemplate&quot;:true,&quot;type&quot;:&quot;text&quot;}"/>
          <p:cNvSpPr txBox="1"/>
          <p:nvPr/>
        </p:nvSpPr>
        <p:spPr>
          <a:xfrm rot="0" flipH="0" flipV="0">
            <a:off x="2590800" y="1276350"/>
            <a:ext cx="495300" cy="180975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369A1"/>
                </a:solidFill>
                <a:highlight>
                  <a:srgbClr val="E0F2FE"/>
                </a:highlight>
                <a:latin typeface="Source Han Sans SC"/>
                <a:ea typeface="Source Han Sans SC"/>
              </a:rPr>
              <a:t>认知层</a:t>
            </a:r>
            <a:endParaRPr/>
          </a:p>
        </p:txBody>
      </p:sp>
      <p:sp>
        <p:nvSpPr>
          <p:cNvPr id="612" name="" descr="{&quot;isTemplate&quot;:true,&quot;type&quot;:&quot;text&quot;}"/>
          <p:cNvSpPr txBox="1"/>
          <p:nvPr/>
        </p:nvSpPr>
        <p:spPr>
          <a:xfrm rot="0" flipH="0" flipV="0">
            <a:off x="781050" y="1581150"/>
            <a:ext cx="2305050" cy="2381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en-US" sz="1200" b="1">
                <a:solidFill>
                  <a:srgbClr val="0B2545"/>
                </a:solidFill>
                <a:latin typeface="Source Han Sans SC"/>
                <a:ea typeface="Source Han Sans SC"/>
              </a:rPr>
              <a:t>AI </a:t>
            </a: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搜索生态与</a:t>
            </a:r>
            <a:r>
              <a:rPr lang="en-US" sz="1200" b="1">
                <a:solidFill>
                  <a:srgbClr val="0B2545"/>
                </a:solidFill>
                <a:latin typeface="Source Han Sans SC"/>
                <a:ea typeface="Source Han Sans SC"/>
              </a:rPr>
              <a:t> GEO </a:t>
            </a: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认知重构</a:t>
            </a:r>
            <a:endParaRPr/>
          </a:p>
        </p:txBody>
      </p:sp>
      <p:sp>
        <p:nvSpPr>
          <p:cNvPr id="613" name="" descr="{&quot;isTemplate&quot;:true,&quot;type&quot;:&quot;text&quot;}"/>
          <p:cNvSpPr txBox="1"/>
          <p:nvPr/>
        </p:nvSpPr>
        <p:spPr>
          <a:xfrm rot="0" flipH="0" flipV="0">
            <a:off x="781050" y="1895475"/>
            <a:ext cx="2305050" cy="6762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生成式引擎信息处理逻辑、大模型三大机制、官网战略价值、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SEO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与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的本质差异。</a:t>
            </a:r>
            <a:endParaRPr/>
          </a:p>
        </p:txBody>
      </p:sp>
      <p:sp>
        <p:nvSpPr>
          <p:cNvPr id="614" name=""/>
          <p:cNvSpPr/>
          <p:nvPr/>
        </p:nvSpPr>
        <p:spPr>
          <a:xfrm rot="0" flipH="0" flipV="0">
            <a:off x="3390900" y="1066800"/>
            <a:ext cx="2638425" cy="2524125"/>
          </a:xfrm>
          <a:prstGeom prst="roundRect">
            <a:avLst>
              <a:gd name="adj" fmla="val 5283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15" name=""/>
          <p:cNvSpPr/>
          <p:nvPr/>
        </p:nvSpPr>
        <p:spPr>
          <a:xfrm rot="0" flipH="0" flipV="0">
            <a:off x="3390900" y="1066800"/>
            <a:ext cx="2638425" cy="2524125"/>
          </a:xfrm>
          <a:custGeom>
            <a:pathLst>
              <a:path w="277" h="265">
                <a:moveTo>
                  <a:pt x="264" y="0"/>
                </a:moveTo>
                <a:cubicBezTo>
                  <a:pt x="270" y="0"/>
                  <a:pt x="275" y="5"/>
                  <a:pt x="277" y="11"/>
                </a:cubicBezTo>
                <a:cubicBezTo>
                  <a:pt x="275" y="7"/>
                  <a:pt x="271" y="4"/>
                  <a:pt x="267" y="4"/>
                </a:cubicBezTo>
                <a:lnTo>
                  <a:pt x="10" y="4"/>
                </a:lnTo>
                <a:cubicBezTo>
                  <a:pt x="6" y="4"/>
                  <a:pt x="2" y="7"/>
                  <a:pt x="0" y="11"/>
                </a:cubicBezTo>
                <a:cubicBezTo>
                  <a:pt x="2" y="5"/>
                  <a:pt x="7" y="0"/>
                  <a:pt x="14" y="0"/>
                </a:cubicBezTo>
                <a:lnTo>
                  <a:pt x="263" y="0"/>
                </a:ln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p/>
        </p:txBody>
      </p:sp>
      <p:sp>
        <p:nvSpPr>
          <p:cNvPr id="616" name=""/>
          <p:cNvSpPr/>
          <p:nvPr/>
        </p:nvSpPr>
        <p:spPr>
          <a:xfrm rot="0" flipH="0" flipV="0">
            <a:off x="3562350" y="1219200"/>
            <a:ext cx="285750" cy="285750"/>
          </a:xfrm>
          <a:prstGeom prst="roundRect">
            <a:avLst>
              <a:gd name="adj" fmla="val 26667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617" name="" descr="{&quot;isTemplate&quot;:true,&quot;type&quot;:&quot;text&quot;}"/>
          <p:cNvSpPr txBox="1"/>
          <p:nvPr/>
        </p:nvSpPr>
        <p:spPr>
          <a:xfrm rot="0" flipH="0" flipV="0">
            <a:off x="3657600" y="12763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2</a:t>
            </a:r>
            <a:endParaRPr/>
          </a:p>
        </p:txBody>
      </p:sp>
      <p:sp>
        <p:nvSpPr>
          <p:cNvPr id="618" name=""/>
          <p:cNvSpPr/>
          <p:nvPr/>
        </p:nvSpPr>
        <p:spPr>
          <a:xfrm rot="0" flipH="0" flipV="0">
            <a:off x="5362575" y="1276350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E0F2FE"/>
          </a:solidFill>
          <a:ln/>
        </p:spPr>
        <p:txBody>
          <a:bodyPr/>
          <a:p/>
        </p:txBody>
      </p:sp>
      <p:sp>
        <p:nvSpPr>
          <p:cNvPr id="619" name="" descr="{&quot;isTemplate&quot;:true,&quot;type&quot;:&quot;text&quot;}"/>
          <p:cNvSpPr txBox="1"/>
          <p:nvPr/>
        </p:nvSpPr>
        <p:spPr>
          <a:xfrm rot="0" flipH="0" flipV="0">
            <a:off x="5362575" y="1276350"/>
            <a:ext cx="495300" cy="180975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369A1"/>
                </a:solidFill>
                <a:highlight>
                  <a:srgbClr val="E0F2FE"/>
                </a:highlight>
                <a:latin typeface="Source Han Sans SC"/>
                <a:ea typeface="Source Han Sans SC"/>
              </a:rPr>
              <a:t>标准层</a:t>
            </a:r>
            <a:endParaRPr/>
          </a:p>
        </p:txBody>
      </p:sp>
      <p:sp>
        <p:nvSpPr>
          <p:cNvPr id="620" name="" descr="{&quot;isTemplate&quot;:true,&quot;type&quot;:&quot;text&quot;}"/>
          <p:cNvSpPr txBox="1"/>
          <p:nvPr/>
        </p:nvSpPr>
        <p:spPr>
          <a:xfrm rot="0" flipH="0" flipV="0">
            <a:off x="3562350" y="1581150"/>
            <a:ext cx="2295525" cy="2381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四标融合国标底座</a:t>
            </a:r>
            <a:endParaRPr/>
          </a:p>
        </p:txBody>
      </p:sp>
      <p:sp>
        <p:nvSpPr>
          <p:cNvPr id="621" name="" descr="{&quot;isTemplate&quot;:true,&quot;type&quot;:&quot;text&quot;}"/>
          <p:cNvSpPr txBox="1"/>
          <p:nvPr/>
        </p:nvSpPr>
        <p:spPr>
          <a:xfrm rot="0" flipH="0" flipV="0">
            <a:off x="3562350" y="1895475"/>
            <a:ext cx="22955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解读四项标准在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中的定位与融合方式，理解“合规即信任”的底层逻辑。</a:t>
            </a:r>
            <a:endParaRPr/>
          </a:p>
        </p:txBody>
      </p:sp>
      <p:sp>
        <p:nvSpPr>
          <p:cNvPr id="622" name=""/>
          <p:cNvSpPr/>
          <p:nvPr/>
        </p:nvSpPr>
        <p:spPr>
          <a:xfrm rot="0" flipH="0" flipV="0">
            <a:off x="6162675" y="1066800"/>
            <a:ext cx="2647950" cy="2524125"/>
          </a:xfrm>
          <a:prstGeom prst="roundRect">
            <a:avLst>
              <a:gd name="adj" fmla="val 5283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23" name=""/>
          <p:cNvSpPr/>
          <p:nvPr/>
        </p:nvSpPr>
        <p:spPr>
          <a:xfrm rot="0" flipH="0" flipV="0">
            <a:off x="6162675" y="1066800"/>
            <a:ext cx="2647950" cy="2524125"/>
          </a:xfrm>
          <a:custGeom>
            <a:pathLst>
              <a:path w="278" h="265">
                <a:moveTo>
                  <a:pt x="265" y="0"/>
                </a:moveTo>
                <a:cubicBezTo>
                  <a:pt x="271" y="0"/>
                  <a:pt x="276" y="5"/>
                  <a:pt x="278" y="11"/>
                </a:cubicBezTo>
                <a:cubicBezTo>
                  <a:pt x="276" y="7"/>
                  <a:pt x="272" y="4"/>
                  <a:pt x="268" y="4"/>
                </a:cubicBezTo>
                <a:lnTo>
                  <a:pt x="10" y="4"/>
                </a:lnTo>
                <a:cubicBezTo>
                  <a:pt x="6" y="4"/>
                  <a:pt x="2" y="7"/>
                  <a:pt x="0" y="11"/>
                </a:cubicBezTo>
                <a:cubicBezTo>
                  <a:pt x="2" y="5"/>
                  <a:pt x="7" y="0"/>
                  <a:pt x="14" y="0"/>
                </a:cubicBezTo>
                <a:lnTo>
                  <a:pt x="264" y="0"/>
                </a:lnTo>
                <a:close/>
              </a:path>
            </a:pathLst>
          </a:custGeom>
          <a:solidFill>
            <a:srgbClr val="0D9488"/>
          </a:solidFill>
          <a:ln/>
        </p:spPr>
        <p:txBody>
          <a:bodyPr/>
          <a:p/>
        </p:txBody>
      </p:sp>
      <p:sp>
        <p:nvSpPr>
          <p:cNvPr id="624" name=""/>
          <p:cNvSpPr/>
          <p:nvPr/>
        </p:nvSpPr>
        <p:spPr>
          <a:xfrm rot="0" flipH="0" flipV="0">
            <a:off x="6334125" y="1219200"/>
            <a:ext cx="285750" cy="285750"/>
          </a:xfrm>
          <a:prstGeom prst="roundRect">
            <a:avLst>
              <a:gd name="adj" fmla="val 26667"/>
            </a:avLst>
          </a:prstGeom>
          <a:gradFill>
            <a:gsLst>
              <a:gs pos="0">
                <a:srgbClr val="0D9488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625" name="" descr="{&quot;isTemplate&quot;:true,&quot;type&quot;:&quot;text&quot;}"/>
          <p:cNvSpPr txBox="1"/>
          <p:nvPr/>
        </p:nvSpPr>
        <p:spPr>
          <a:xfrm rot="0" flipH="0" flipV="0">
            <a:off x="6429375" y="12763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3</a:t>
            </a:r>
            <a:endParaRPr/>
          </a:p>
        </p:txBody>
      </p:sp>
      <p:sp>
        <p:nvSpPr>
          <p:cNvPr id="626" name=""/>
          <p:cNvSpPr/>
          <p:nvPr/>
        </p:nvSpPr>
        <p:spPr>
          <a:xfrm rot="0" flipH="0" flipV="0">
            <a:off x="8143875" y="1276350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CCFBF1"/>
          </a:solidFill>
          <a:ln/>
        </p:spPr>
        <p:txBody>
          <a:bodyPr/>
          <a:p/>
        </p:txBody>
      </p:sp>
      <p:sp>
        <p:nvSpPr>
          <p:cNvPr id="627" name="" descr="{&quot;isTemplate&quot;:true,&quot;type&quot;:&quot;text&quot;}"/>
          <p:cNvSpPr txBox="1"/>
          <p:nvPr/>
        </p:nvSpPr>
        <p:spPr>
          <a:xfrm rot="0" flipH="0" flipV="0">
            <a:off x="8143875" y="1276350"/>
            <a:ext cx="495300" cy="180975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766E"/>
                </a:solidFill>
                <a:highlight>
                  <a:srgbClr val="CCFBF1"/>
                </a:highlight>
                <a:latin typeface="Source Han Sans SC"/>
                <a:ea typeface="Source Han Sans SC"/>
              </a:rPr>
              <a:t>方法层</a:t>
            </a:r>
            <a:endParaRPr/>
          </a:p>
        </p:txBody>
      </p:sp>
      <p:sp>
        <p:nvSpPr>
          <p:cNvPr id="628" name="" descr="{&quot;isTemplate&quot;:true,&quot;type&quot;:&quot;text&quot;}"/>
          <p:cNvSpPr txBox="1"/>
          <p:nvPr/>
        </p:nvSpPr>
        <p:spPr>
          <a:xfrm rot="0" flipH="0" flipV="0">
            <a:off x="6334125" y="1581150"/>
            <a:ext cx="2305050" cy="2381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五层架构</a:t>
            </a:r>
            <a:r>
              <a:rPr lang="en-US" sz="1200" b="1">
                <a:solidFill>
                  <a:srgbClr val="0B2545"/>
                </a:solidFill>
                <a:latin typeface="Source Han Sans SC"/>
                <a:ea typeface="Source Han Sans SC"/>
              </a:rPr>
              <a:t> V3.0 </a:t>
            </a: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施工方法论</a:t>
            </a:r>
            <a:endParaRPr/>
          </a:p>
        </p:txBody>
      </p:sp>
      <p:sp>
        <p:nvSpPr>
          <p:cNvPr id="629" name="" descr="{&quot;isTemplate&quot;:true,&quot;type&quot;:&quot;text&quot;}"/>
          <p:cNvSpPr txBox="1"/>
          <p:nvPr/>
        </p:nvSpPr>
        <p:spPr>
          <a:xfrm rot="0" flipH="0" flipV="0">
            <a:off x="6334125" y="1895475"/>
            <a:ext cx="23050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逐层拆解实施要点、验收标准与常见误区，重点强化“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L4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优先”的铁律。</a:t>
            </a:r>
            <a:endParaRPr/>
          </a:p>
        </p:txBody>
      </p:sp>
      <p:sp>
        <p:nvSpPr>
          <p:cNvPr id="630" name=""/>
          <p:cNvSpPr/>
          <p:nvPr/>
        </p:nvSpPr>
        <p:spPr>
          <a:xfrm rot="0" flipH="0" flipV="0">
            <a:off x="8943975" y="1066800"/>
            <a:ext cx="2638425" cy="2524125"/>
          </a:xfrm>
          <a:prstGeom prst="roundRect">
            <a:avLst>
              <a:gd name="adj" fmla="val 5283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31" name=""/>
          <p:cNvSpPr/>
          <p:nvPr/>
        </p:nvSpPr>
        <p:spPr>
          <a:xfrm rot="0" flipH="0" flipV="0">
            <a:off x="8943975" y="1066800"/>
            <a:ext cx="2638425" cy="2524125"/>
          </a:xfrm>
          <a:custGeom>
            <a:pathLst>
              <a:path w="277" h="265">
                <a:moveTo>
                  <a:pt x="264" y="0"/>
                </a:moveTo>
                <a:cubicBezTo>
                  <a:pt x="270" y="0"/>
                  <a:pt x="275" y="5"/>
                  <a:pt x="277" y="11"/>
                </a:cubicBezTo>
                <a:cubicBezTo>
                  <a:pt x="275" y="7"/>
                  <a:pt x="271" y="4"/>
                  <a:pt x="267" y="4"/>
                </a:cubicBezTo>
                <a:lnTo>
                  <a:pt x="10" y="4"/>
                </a:lnTo>
                <a:cubicBezTo>
                  <a:pt x="6" y="4"/>
                  <a:pt x="2" y="7"/>
                  <a:pt x="0" y="11"/>
                </a:cubicBezTo>
                <a:cubicBezTo>
                  <a:pt x="2" y="5"/>
                  <a:pt x="7" y="0"/>
                  <a:pt x="14" y="0"/>
                </a:cubicBezTo>
                <a:lnTo>
                  <a:pt x="263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p/>
        </p:txBody>
      </p:sp>
      <p:sp>
        <p:nvSpPr>
          <p:cNvPr id="632" name=""/>
          <p:cNvSpPr/>
          <p:nvPr/>
        </p:nvSpPr>
        <p:spPr>
          <a:xfrm rot="0" flipH="0" flipV="0">
            <a:off x="9115425" y="1219200"/>
            <a:ext cx="285750" cy="285750"/>
          </a:xfrm>
          <a:prstGeom prst="roundRect">
            <a:avLst>
              <a:gd name="adj" fmla="val 26667"/>
            </a:avLst>
          </a:prstGeom>
          <a:gradFill>
            <a:gsLst>
              <a:gs pos="0">
                <a:srgbClr val="F59E0B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633" name="" descr="{&quot;isTemplate&quot;:true,&quot;type&quot;:&quot;text&quot;}"/>
          <p:cNvSpPr txBox="1"/>
          <p:nvPr/>
        </p:nvSpPr>
        <p:spPr>
          <a:xfrm rot="0" flipH="0" flipV="0">
            <a:off x="9210675" y="1276350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4</a:t>
            </a:r>
            <a:endParaRPr/>
          </a:p>
        </p:txBody>
      </p:sp>
      <p:sp>
        <p:nvSpPr>
          <p:cNvPr id="634" name=""/>
          <p:cNvSpPr/>
          <p:nvPr/>
        </p:nvSpPr>
        <p:spPr>
          <a:xfrm rot="0" flipH="0" flipV="0">
            <a:off x="10687050" y="1276350"/>
            <a:ext cx="723900" cy="180975"/>
          </a:xfrm>
          <a:prstGeom prst="roundRect">
            <a:avLst>
              <a:gd name="adj" fmla="val 31579"/>
            </a:avLst>
          </a:prstGeom>
          <a:solidFill>
            <a:srgbClr val="FEF3C7"/>
          </a:solidFill>
          <a:ln/>
        </p:spPr>
        <p:txBody>
          <a:bodyPr/>
          <a:p/>
        </p:txBody>
      </p:sp>
      <p:sp>
        <p:nvSpPr>
          <p:cNvPr id="635" name="" descr="{&quot;isTemplate&quot;:true,&quot;type&quot;:&quot;text&quot;}"/>
          <p:cNvSpPr txBox="1"/>
          <p:nvPr/>
        </p:nvSpPr>
        <p:spPr>
          <a:xfrm rot="0" flipH="0" flipV="0">
            <a:off x="10687050" y="1276350"/>
            <a:ext cx="723900" cy="180975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B45309"/>
                </a:solidFill>
                <a:highlight>
                  <a:srgbClr val="FEF3C7"/>
                </a:highlight>
                <a:latin typeface="Source Han Sans SC"/>
                <a:ea typeface="Source Han Sans SC"/>
              </a:rPr>
              <a:t>核心壁垒层</a:t>
            </a:r>
            <a:endParaRPr/>
          </a:p>
        </p:txBody>
      </p:sp>
      <p:sp>
        <p:nvSpPr>
          <p:cNvPr id="636" name="" descr="{&quot;isTemplate&quot;:true,&quot;type&quot;:&quot;text&quot;}"/>
          <p:cNvSpPr txBox="1"/>
          <p:nvPr/>
        </p:nvSpPr>
        <p:spPr>
          <a:xfrm rot="0" flipH="0" flipV="0">
            <a:off x="9115425" y="1581150"/>
            <a:ext cx="2295525" cy="2381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双时序与双判定</a:t>
            </a:r>
            <a:endParaRPr/>
          </a:p>
        </p:txBody>
      </p:sp>
      <p:sp>
        <p:nvSpPr>
          <p:cNvPr id="637" name="" descr="{&quot;isTemplate&quot;:true,&quot;type&quot;:&quot;text&quot;}"/>
          <p:cNvSpPr txBox="1"/>
          <p:nvPr/>
        </p:nvSpPr>
        <p:spPr>
          <a:xfrm rot="0" flipH="0" flipV="0">
            <a:off x="9115425" y="1895475"/>
            <a:ext cx="22955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掌握两套时序的区分与应用，理解双判定规则如何杜绝“数据虚高”。</a:t>
            </a:r>
            <a:endParaRPr/>
          </a:p>
        </p:txBody>
      </p:sp>
      <p:sp>
        <p:nvSpPr>
          <p:cNvPr id="638" name=""/>
          <p:cNvSpPr/>
          <p:nvPr/>
        </p:nvSpPr>
        <p:spPr>
          <a:xfrm rot="0" flipH="0" flipV="0">
            <a:off x="609600" y="3724275"/>
            <a:ext cx="2647950" cy="2619375"/>
          </a:xfrm>
          <a:prstGeom prst="roundRect">
            <a:avLst>
              <a:gd name="adj" fmla="val 5091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39" name=""/>
          <p:cNvSpPr/>
          <p:nvPr/>
        </p:nvSpPr>
        <p:spPr>
          <a:xfrm rot="0" flipH="0" flipV="0">
            <a:off x="609600" y="3724275"/>
            <a:ext cx="2647950" cy="2619375"/>
          </a:xfrm>
          <a:custGeom>
            <a:pathLst>
              <a:path w="278" h="275">
                <a:moveTo>
                  <a:pt x="265" y="0"/>
                </a:moveTo>
                <a:cubicBezTo>
                  <a:pt x="271" y="0"/>
                  <a:pt x="276" y="5"/>
                  <a:pt x="278" y="11"/>
                </a:cubicBezTo>
                <a:cubicBezTo>
                  <a:pt x="276" y="7"/>
                  <a:pt x="272" y="4"/>
                  <a:pt x="268" y="4"/>
                </a:cubicBezTo>
                <a:lnTo>
                  <a:pt x="10" y="4"/>
                </a:lnTo>
                <a:cubicBezTo>
                  <a:pt x="6" y="4"/>
                  <a:pt x="2" y="7"/>
                  <a:pt x="0" y="11"/>
                </a:cubicBezTo>
                <a:cubicBezTo>
                  <a:pt x="2" y="5"/>
                  <a:pt x="7" y="0"/>
                  <a:pt x="14" y="0"/>
                </a:cubicBezTo>
                <a:lnTo>
                  <a:pt x="264" y="0"/>
                </a:lnTo>
                <a:close/>
              </a:path>
            </a:pathLst>
          </a:custGeom>
          <a:solidFill>
            <a:srgbClr val="0D9488"/>
          </a:solidFill>
          <a:ln/>
        </p:spPr>
        <p:txBody>
          <a:bodyPr/>
          <a:p/>
        </p:txBody>
      </p:sp>
      <p:sp>
        <p:nvSpPr>
          <p:cNvPr id="640" name=""/>
          <p:cNvSpPr/>
          <p:nvPr/>
        </p:nvSpPr>
        <p:spPr>
          <a:xfrm rot="0" flipH="0" flipV="0">
            <a:off x="781050" y="3876675"/>
            <a:ext cx="285750" cy="285750"/>
          </a:xfrm>
          <a:prstGeom prst="roundRect">
            <a:avLst>
              <a:gd name="adj" fmla="val 26667"/>
            </a:avLst>
          </a:prstGeom>
          <a:gradFill>
            <a:gsLst>
              <a:gs pos="0">
                <a:srgbClr val="0D9488"/>
              </a:gs>
              <a:gs pos="100000">
                <a:srgbClr val="0B2545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641" name="" descr="{&quot;isTemplate&quot;:true,&quot;type&quot;:&quot;text&quot;}"/>
          <p:cNvSpPr txBox="1"/>
          <p:nvPr/>
        </p:nvSpPr>
        <p:spPr>
          <a:xfrm rot="0" flipH="0" flipV="0">
            <a:off x="876300" y="3933825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5</a:t>
            </a:r>
            <a:endParaRPr/>
          </a:p>
        </p:txBody>
      </p:sp>
      <p:sp>
        <p:nvSpPr>
          <p:cNvPr id="642" name=""/>
          <p:cNvSpPr/>
          <p:nvPr/>
        </p:nvSpPr>
        <p:spPr>
          <a:xfrm rot="0" flipH="0" flipV="0">
            <a:off x="2590800" y="3933825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CCFBF1"/>
          </a:solidFill>
          <a:ln/>
        </p:spPr>
        <p:txBody>
          <a:bodyPr/>
          <a:p/>
        </p:txBody>
      </p:sp>
      <p:sp>
        <p:nvSpPr>
          <p:cNvPr id="643" name="" descr="{&quot;isTemplate&quot;:true,&quot;type&quot;:&quot;text&quot;}"/>
          <p:cNvSpPr txBox="1"/>
          <p:nvPr/>
        </p:nvSpPr>
        <p:spPr>
          <a:xfrm rot="0" flipH="0" flipV="0">
            <a:off x="2590800" y="3933825"/>
            <a:ext cx="495300" cy="180975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766E"/>
                </a:solidFill>
                <a:highlight>
                  <a:srgbClr val="CCFBF1"/>
                </a:highlight>
                <a:latin typeface="Source Han Sans SC"/>
                <a:ea typeface="Source Han Sans SC"/>
              </a:rPr>
              <a:t>评估层</a:t>
            </a:r>
            <a:endParaRPr/>
          </a:p>
        </p:txBody>
      </p:sp>
      <p:sp>
        <p:nvSpPr>
          <p:cNvPr id="644" name="" descr="{&quot;isTemplate&quot;:true,&quot;type&quot;:&quot;text&quot;}"/>
          <p:cNvSpPr txBox="1"/>
          <p:nvPr/>
        </p:nvSpPr>
        <p:spPr>
          <a:xfrm rot="0" flipH="0" flipV="0">
            <a:off x="781050" y="4238625"/>
            <a:ext cx="2305050" cy="2381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五级成熟度评估与诊断</a:t>
            </a:r>
            <a:endParaRPr/>
          </a:p>
        </p:txBody>
      </p:sp>
      <p:sp>
        <p:nvSpPr>
          <p:cNvPr id="645" name="" descr="{&quot;isTemplate&quot;:true,&quot;type&quot;:&quot;text&quot;}"/>
          <p:cNvSpPr txBox="1"/>
          <p:nvPr/>
        </p:nvSpPr>
        <p:spPr>
          <a:xfrm rot="0" flipH="0" flipV="0">
            <a:off x="781050" y="4552950"/>
            <a:ext cx="23050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掌握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M1–M5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判定与自评方法，用五层架构定位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AI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不推荐的根因。</a:t>
            </a:r>
            <a:endParaRPr/>
          </a:p>
        </p:txBody>
      </p:sp>
      <p:sp>
        <p:nvSpPr>
          <p:cNvPr id="646" name=""/>
          <p:cNvSpPr/>
          <p:nvPr/>
        </p:nvSpPr>
        <p:spPr>
          <a:xfrm rot="0" flipH="0" flipV="0">
            <a:off x="3390900" y="3724275"/>
            <a:ext cx="2638425" cy="2619375"/>
          </a:xfrm>
          <a:prstGeom prst="roundRect">
            <a:avLst>
              <a:gd name="adj" fmla="val 5091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47" name=""/>
          <p:cNvSpPr/>
          <p:nvPr/>
        </p:nvSpPr>
        <p:spPr>
          <a:xfrm rot="0" flipH="0" flipV="0">
            <a:off x="3390900" y="3724275"/>
            <a:ext cx="2638425" cy="2619375"/>
          </a:xfrm>
          <a:custGeom>
            <a:pathLst>
              <a:path w="277" h="275">
                <a:moveTo>
                  <a:pt x="264" y="0"/>
                </a:moveTo>
                <a:cubicBezTo>
                  <a:pt x="270" y="0"/>
                  <a:pt x="275" y="5"/>
                  <a:pt x="277" y="11"/>
                </a:cubicBezTo>
                <a:cubicBezTo>
                  <a:pt x="275" y="7"/>
                  <a:pt x="271" y="4"/>
                  <a:pt x="267" y="4"/>
                </a:cubicBezTo>
                <a:lnTo>
                  <a:pt x="10" y="4"/>
                </a:lnTo>
                <a:cubicBezTo>
                  <a:pt x="6" y="4"/>
                  <a:pt x="2" y="7"/>
                  <a:pt x="0" y="11"/>
                </a:cubicBezTo>
                <a:cubicBezTo>
                  <a:pt x="2" y="5"/>
                  <a:pt x="7" y="0"/>
                  <a:pt x="14" y="0"/>
                </a:cubicBezTo>
                <a:lnTo>
                  <a:pt x="263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p/>
        </p:txBody>
      </p:sp>
      <p:sp>
        <p:nvSpPr>
          <p:cNvPr id="648" name=""/>
          <p:cNvSpPr/>
          <p:nvPr/>
        </p:nvSpPr>
        <p:spPr>
          <a:xfrm rot="0" flipH="0" flipV="0">
            <a:off x="3562350" y="3876675"/>
            <a:ext cx="285750" cy="285750"/>
          </a:xfrm>
          <a:prstGeom prst="roundRect">
            <a:avLst>
              <a:gd name="adj" fmla="val 26667"/>
            </a:avLst>
          </a:prstGeom>
          <a:gradFill>
            <a:gsLst>
              <a:gs pos="0">
                <a:srgbClr val="F59E0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649" name="" descr="{&quot;isTemplate&quot;:true,&quot;type&quot;:&quot;text&quot;}"/>
          <p:cNvSpPr txBox="1"/>
          <p:nvPr/>
        </p:nvSpPr>
        <p:spPr>
          <a:xfrm rot="0" flipH="0" flipV="0">
            <a:off x="3657600" y="3933825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6</a:t>
            </a:r>
            <a:endParaRPr/>
          </a:p>
        </p:txBody>
      </p:sp>
      <p:sp>
        <p:nvSpPr>
          <p:cNvPr id="650" name=""/>
          <p:cNvSpPr/>
          <p:nvPr/>
        </p:nvSpPr>
        <p:spPr>
          <a:xfrm rot="0" flipH="0" flipV="0">
            <a:off x="5362575" y="3933825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FEF3C7"/>
          </a:solidFill>
          <a:ln/>
        </p:spPr>
        <p:txBody>
          <a:bodyPr/>
          <a:p/>
        </p:txBody>
      </p:sp>
      <p:sp>
        <p:nvSpPr>
          <p:cNvPr id="651" name="" descr="{&quot;isTemplate&quot;:true,&quot;type&quot;:&quot;text&quot;}"/>
          <p:cNvSpPr txBox="1"/>
          <p:nvPr/>
        </p:nvSpPr>
        <p:spPr>
          <a:xfrm rot="0" flipH="0" flipV="0">
            <a:off x="5362575" y="3933825"/>
            <a:ext cx="495300" cy="180975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B45309"/>
                </a:solidFill>
                <a:highlight>
                  <a:srgbClr val="FEF3C7"/>
                </a:highlight>
                <a:latin typeface="Source Han Sans SC"/>
                <a:ea typeface="Source Han Sans SC"/>
              </a:rPr>
              <a:t>实操层</a:t>
            </a:r>
            <a:endParaRPr/>
          </a:p>
        </p:txBody>
      </p:sp>
      <p:sp>
        <p:nvSpPr>
          <p:cNvPr id="652" name="" descr="{&quot;isTemplate&quot;:true,&quot;type&quot;:&quot;text&quot;}"/>
          <p:cNvSpPr txBox="1"/>
          <p:nvPr/>
        </p:nvSpPr>
        <p:spPr>
          <a:xfrm rot="0" flipH="0" flipV="0">
            <a:off x="3562350" y="4238625"/>
            <a:ext cx="2295525" cy="2381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场景化实操工作坊</a:t>
            </a:r>
            <a:endParaRPr/>
          </a:p>
        </p:txBody>
      </p:sp>
      <p:sp>
        <p:nvSpPr>
          <p:cNvPr id="653" name="" descr="{&quot;isTemplate&quot;:true,&quot;type&quot;:&quot;text&quot;}"/>
          <p:cNvSpPr txBox="1"/>
          <p:nvPr/>
        </p:nvSpPr>
        <p:spPr>
          <a:xfrm rot="0" flipH="0" flipV="0">
            <a:off x="3562350" y="4552950"/>
            <a:ext cx="22955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以真实数据为对象：一致性审计、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FAQ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搭建、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Schema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部署、证据链设计。</a:t>
            </a:r>
            <a:endParaRPr/>
          </a:p>
        </p:txBody>
      </p:sp>
      <p:sp>
        <p:nvSpPr>
          <p:cNvPr id="654" name=""/>
          <p:cNvSpPr/>
          <p:nvPr/>
        </p:nvSpPr>
        <p:spPr>
          <a:xfrm rot="0" flipH="0" flipV="0">
            <a:off x="6162675" y="3724275"/>
            <a:ext cx="2647950" cy="2619375"/>
          </a:xfrm>
          <a:prstGeom prst="roundRect">
            <a:avLst>
              <a:gd name="adj" fmla="val 5091"/>
            </a:avLst>
          </a:prstGeom>
          <a:solidFill>
            <a:srgbClr val="F7FAFC"/>
          </a:solidFill>
          <a:ln/>
        </p:spPr>
        <p:txBody>
          <a:bodyPr/>
          <a:p/>
        </p:txBody>
      </p:sp>
      <p:sp>
        <p:nvSpPr>
          <p:cNvPr id="655" name=""/>
          <p:cNvSpPr/>
          <p:nvPr/>
        </p:nvSpPr>
        <p:spPr>
          <a:xfrm rot="0" flipH="0" flipV="0">
            <a:off x="6162675" y="3724275"/>
            <a:ext cx="2647950" cy="2619375"/>
          </a:xfrm>
          <a:custGeom>
            <a:pathLst>
              <a:path w="278" h="275">
                <a:moveTo>
                  <a:pt x="265" y="0"/>
                </a:moveTo>
                <a:cubicBezTo>
                  <a:pt x="271" y="0"/>
                  <a:pt x="276" y="5"/>
                  <a:pt x="278" y="11"/>
                </a:cubicBezTo>
                <a:cubicBezTo>
                  <a:pt x="276" y="7"/>
                  <a:pt x="272" y="4"/>
                  <a:pt x="268" y="4"/>
                </a:cubicBezTo>
                <a:lnTo>
                  <a:pt x="10" y="4"/>
                </a:lnTo>
                <a:cubicBezTo>
                  <a:pt x="6" y="4"/>
                  <a:pt x="2" y="7"/>
                  <a:pt x="0" y="11"/>
                </a:cubicBezTo>
                <a:cubicBezTo>
                  <a:pt x="2" y="5"/>
                  <a:pt x="7" y="0"/>
                  <a:pt x="14" y="0"/>
                </a:cubicBezTo>
                <a:lnTo>
                  <a:pt x="264" y="0"/>
                </a:lnTo>
                <a:close/>
              </a:path>
            </a:pathLst>
          </a:custGeom>
          <a:solidFill>
            <a:srgbClr val="0B2545"/>
          </a:solidFill>
          <a:ln/>
        </p:spPr>
        <p:txBody>
          <a:bodyPr/>
          <a:p/>
        </p:txBody>
      </p:sp>
      <p:sp>
        <p:nvSpPr>
          <p:cNvPr id="656" name=""/>
          <p:cNvSpPr/>
          <p:nvPr/>
        </p:nvSpPr>
        <p:spPr>
          <a:xfrm rot="0" flipH="0" flipV="0">
            <a:off x="6334125" y="3876675"/>
            <a:ext cx="285750" cy="285750"/>
          </a:xfrm>
          <a:prstGeom prst="roundRect">
            <a:avLst>
              <a:gd name="adj" fmla="val 26667"/>
            </a:avLst>
          </a:prstGeom>
          <a:gradFill>
            <a:gsLst>
              <a:gs pos="0">
                <a:srgbClr val="0B2545"/>
              </a:gs>
              <a:gs pos="100000">
                <a:srgbClr val="0D948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657" name="" descr="{&quot;isTemplate&quot;:true,&quot;type&quot;:&quot;text&quot;}"/>
          <p:cNvSpPr txBox="1"/>
          <p:nvPr/>
        </p:nvSpPr>
        <p:spPr>
          <a:xfrm rot="0" flipH="0" flipV="0">
            <a:off x="6429375" y="3933825"/>
            <a:ext cx="9525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Source Han Sans SC"/>
                <a:ea typeface="Source Han Sans SC"/>
              </a:rPr>
              <a:t>7</a:t>
            </a:r>
            <a:endParaRPr/>
          </a:p>
        </p:txBody>
      </p:sp>
      <p:sp>
        <p:nvSpPr>
          <p:cNvPr id="658" name=""/>
          <p:cNvSpPr/>
          <p:nvPr/>
        </p:nvSpPr>
        <p:spPr>
          <a:xfrm rot="0" flipH="0" flipV="0">
            <a:off x="8143875" y="3933825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E2E8F0"/>
          </a:solidFill>
          <a:ln/>
        </p:spPr>
        <p:txBody>
          <a:bodyPr/>
          <a:p/>
        </p:txBody>
      </p:sp>
      <p:sp>
        <p:nvSpPr>
          <p:cNvPr id="659" name="" descr="{&quot;isTemplate&quot;:true,&quot;type&quot;:&quot;text&quot;}"/>
          <p:cNvSpPr txBox="1"/>
          <p:nvPr/>
        </p:nvSpPr>
        <p:spPr>
          <a:xfrm rot="0" flipH="0" flipV="0">
            <a:off x="8143875" y="3933825"/>
            <a:ext cx="495300" cy="180975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334155"/>
                </a:solidFill>
                <a:highlight>
                  <a:srgbClr val="E2E8F0"/>
                </a:highlight>
                <a:latin typeface="Source Han Sans SC"/>
                <a:ea typeface="Source Han Sans SC"/>
              </a:rPr>
              <a:t>迭代层</a:t>
            </a:r>
            <a:endParaRPr/>
          </a:p>
        </p:txBody>
      </p:sp>
      <p:sp>
        <p:nvSpPr>
          <p:cNvPr id="660" name="" descr="{&quot;isTemplate&quot;:true,&quot;type&quot;:&quot;text&quot;}"/>
          <p:cNvSpPr txBox="1"/>
          <p:nvPr/>
        </p:nvSpPr>
        <p:spPr>
          <a:xfrm rot="0" flipH="0" flipV="0">
            <a:off x="6334125" y="4238625"/>
            <a:ext cx="2305050" cy="238125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zh-CN" sz="1200" b="1">
                <a:solidFill>
                  <a:srgbClr val="0B2545"/>
                </a:solidFill>
                <a:latin typeface="Source Han Sans SC"/>
                <a:ea typeface="Source Han Sans SC"/>
              </a:rPr>
              <a:t>长效运营与效果追踪</a:t>
            </a:r>
            <a:endParaRPr/>
          </a:p>
        </p:txBody>
      </p:sp>
      <p:sp>
        <p:nvSpPr>
          <p:cNvPr id="661" name="" descr="{&quot;isTemplate&quot;:true,&quot;type&quot;:&quot;text&quot;}"/>
          <p:cNvSpPr txBox="1"/>
          <p:nvPr/>
        </p:nvSpPr>
        <p:spPr>
          <a:xfrm rot="0" flipH="0" flipV="0">
            <a:off x="6334125" y="4552950"/>
            <a:ext cx="2305050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建立月度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 AI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引用率监测、</a:t>
            </a:r>
            <a:r>
              <a:rPr lang="en-US" sz="975">
                <a:solidFill>
                  <a:srgbClr val="64748B"/>
                </a:solidFill>
                <a:latin typeface="Source Han Sans SC"/>
                <a:ea typeface="Source Han Sans SC"/>
              </a:rPr>
              <a:t>PDCA </a:t>
            </a:r>
            <a:r>
              <a:rPr lang="zh-CN" sz="975">
                <a:solidFill>
                  <a:srgbClr val="64748B"/>
                </a:solidFill>
                <a:latin typeface="Source Han Sans SC"/>
                <a:ea typeface="Source Han Sans SC"/>
              </a:rPr>
              <a:t>迭代流程与算法变化的响应策略。</a:t>
            </a:r>
            <a:endParaRPr/>
          </a:p>
        </p:txBody>
      </p:sp>
      <p:sp>
        <p:nvSpPr>
          <p:cNvPr id="662" name=""/>
          <p:cNvSpPr/>
          <p:nvPr/>
        </p:nvSpPr>
        <p:spPr>
          <a:xfrm rot="0" flipH="0" flipV="0">
            <a:off x="8943975" y="3686175"/>
            <a:ext cx="2638425" cy="2619375"/>
          </a:xfrm>
          <a:prstGeom prst="roundRect">
            <a:avLst>
              <a:gd name="adj" fmla="val 5091"/>
            </a:avLst>
          </a:prstGeom>
          <a:gradFill>
            <a:gsLst>
              <a:gs pos="0">
                <a:srgbClr val="0B2545"/>
              </a:gs>
              <a:gs pos="100000">
                <a:srgbClr val="0EA5E9"/>
              </a:gs>
            </a:gsLst>
            <a:lin ang="3600000" scaled="1"/>
          </a:gradFill>
          <a:ln/>
        </p:spPr>
        <p:txBody>
          <a:bodyPr/>
          <a:p/>
        </p:txBody>
      </p:sp>
      <p:pic>
        <p:nvPicPr>
          <p:cNvPr id="663" name="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r:embed="rId1"/>
              </a:ext>
            </a:extLst>
          </a:blip>
          <a:stretch>
            <a:fillRect/>
          </a:stretch>
        </p:blipFill>
        <p:spPr>
          <a:xfrm rot="0" flipH="0" flipV="0">
            <a:off x="9134475" y="4267200"/>
            <a:ext cx="285750" cy="285750"/>
          </a:xfrm>
          <a:prstGeom prst="rect">
            <a:avLst/>
          </a:prstGeom>
          <a:ln/>
        </p:spPr>
      </p:pic>
      <p:sp>
        <p:nvSpPr>
          <p:cNvPr id="664" name="" descr="{&quot;isTemplate&quot;:true,&quot;type&quot;:&quot;text&quot;}"/>
          <p:cNvSpPr txBox="1"/>
          <p:nvPr/>
        </p:nvSpPr>
        <p:spPr>
          <a:xfrm rot="0" flipH="0" flipV="0">
            <a:off x="9134475" y="4648200"/>
            <a:ext cx="2257425" cy="533400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275" b="1">
                <a:solidFill>
                  <a:srgbClr val="FFFFFF"/>
                </a:solidFill>
                <a:latin typeface="Source Han Sans SC"/>
                <a:ea typeface="Source Han Sans SC"/>
              </a:rPr>
              <a:t>从方法论到</a:t>
            </a:r>
            <a:endParaRPr/>
          </a:p>
          <a:p>
            <a:pPr>
              <a:lnSpc>
                <a:spcPct val="135000"/>
              </a:lnSpc>
            </a:pPr>
            <a:r>
              <a:rPr lang="zh-CN" sz="1275" b="1">
                <a:solidFill>
                  <a:srgbClr val="FFFFFF"/>
                </a:solidFill>
                <a:latin typeface="Source Han Sans SC"/>
                <a:ea typeface="Source Han Sans SC"/>
              </a:rPr>
              <a:t>企业内生能力</a:t>
            </a:r>
            <a:endParaRPr/>
          </a:p>
        </p:txBody>
      </p:sp>
      <p:sp>
        <p:nvSpPr>
          <p:cNvPr id="665" name="" descr="{&quot;isTemplate&quot;:true,&quot;type&quot;:&quot;text&quot;}"/>
          <p:cNvSpPr txBox="1"/>
          <p:nvPr/>
        </p:nvSpPr>
        <p:spPr>
          <a:xfrm rot="0" flipH="0" flipV="0">
            <a:off x="9134475" y="5276850"/>
            <a:ext cx="2257425" cy="4476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975">
                <a:solidFill>
                  <a:srgbClr val="BAE6FD"/>
                </a:solidFill>
                <a:latin typeface="Source Han Sans SC"/>
                <a:ea typeface="Source Han Sans SC"/>
              </a:rPr>
              <a:t>七模块闭环，交付可独立运行的</a:t>
            </a:r>
            <a:r>
              <a:rPr lang="en-US" sz="975">
                <a:solidFill>
                  <a:srgbClr val="BAE6FD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BAE6FD"/>
                </a:solidFill>
                <a:latin typeface="Source Han Sans SC"/>
                <a:ea typeface="Source Han Sans SC"/>
              </a:rPr>
              <a:t>能力体系。</a:t>
            </a:r>
            <a:endParaRPr/>
          </a:p>
        </p:txBody>
      </p:sp>
      <p:sp>
        <p:nvSpPr>
          <p:cNvPr id="666" name="" descr="{&quot;isTemplate&quot;:true,&quot;type&quot;:&quot;text&quot;}"/>
          <p:cNvSpPr txBox="1"/>
          <p:nvPr/>
        </p:nvSpPr>
        <p:spPr>
          <a:xfrm rot="0" flipH="0" flipV="0">
            <a:off x="609600" y="6477000"/>
            <a:ext cx="16954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睿擎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GEO </a:t>
            </a:r>
            <a:r>
              <a:rPr lang="zh-CN" sz="975">
                <a:solidFill>
                  <a:srgbClr val="94A3B8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 · V3.0</a:t>
            </a:r>
            <a:endParaRPr/>
          </a:p>
        </p:txBody>
      </p:sp>
      <p:sp>
        <p:nvSpPr>
          <p:cNvPr id="667" name="" descr="{&quot;isTemplate&quot;:true,&quot;type&quot;:&quot;text&quot;}"/>
          <p:cNvSpPr txBox="1"/>
          <p:nvPr/>
        </p:nvSpPr>
        <p:spPr>
          <a:xfrm rot="0" flipH="0" flipV="0">
            <a:off x="11163300" y="6477000"/>
            <a:ext cx="4191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94A3B8"/>
                </a:solidFill>
                <a:latin typeface="Source Han Sans SC"/>
                <a:ea typeface="Source Han Sans SC"/>
              </a:rPr>
              <a:t>26 / 27</a:t>
            </a:r>
            <a:endParaRPr/>
          </a:p>
        </p:txBody>
      </p:sp>
    </p:spTree>
  </p:cSld>
</p:sld>
</file>

<file path=ppt/slides/slide2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668" name="" descr="&lt;Slide style={{ width: 1280, height: 720, padding: 0, position: 'relative', overflow: 'hidden', background: '#08182F', fontFamily: &quot;'Source Han Sans SC','PingFang SC','Microsoft YaHei',sans-serif&quot; }}&gt;&#10;    &lt;Image src=&quot;assets/cover_bg.png&quot; style={{ position: 'absolute', top: 0, left: 0, width: 1280, height: 720, objectFit: 'cover', opacity: 0.9 }} /&gt;&#10;    &lt;Box style={{ position: 'absolute', top: 0, left: 0, width: 1280, height: 720, background: 'linear-gradient(90deg, rgba(6,20,42,0.96) 0%, rgba(6,20,42,0.80) 48%, rgba(6,20,42,0.35) 100%)' }} /&gt;&#10;&#10;    &lt;Box style={{ position: 'relative', zIndex: 2, width: 1280, height: 720, padding: '60px 80px 48px 80px', flexDirection: 'column', justifyContent: 'space-between' }}&gt;&#10;        &lt;Box style={{ flexDirection: 'row', alignItems: 'center', gap: 12 }}&gt;&#10;            &lt;Box style={{ width: 40, height: 5, background: '#F59E0B', borderRadius: 3 }} /&gt;&#10;            &lt;Text style={{ fontSize: 17, color: '#7DD3FC', letterSpacing: 4, fontWeight: 'bold' }}&gt;结语&lt;/Text&gt;&#10;        &lt;/Box&gt;&#10;&#10;        &lt;Box style={{ flexDirection: 'column', gap: 22, maxWidth: 940 }}&gt;&#10;            &lt;Text style={{ fontSize: 46, fontWeight: 'bold', color: '#FFFFFF', lineHeight: 1.4, textShadow: '0 4px 24px rgba(0,0,0,0.35)' }}&gt;当客户向 AI 提问“哪家供应商靠谱”时，&lt;br /&gt;你的品牌是出现在答案里，&lt;br /&gt;还是继续“查无此人”？&lt;/Text&gt;&#10;            &lt;Box style={{ flexDirection: 'row', alignItems: 'center', gap: 16 }}&gt;&#10;                &lt;Box style={{ width: 46, height: 3, background: 'rgba(255,255,255,0.4)' }} /&gt;&#10;                &lt;Text style={{ fontSize: 22, color: '#BFDBFE' }}&gt;这道题的答案，取决于今天的行动。&lt;/Text&gt;&#10;            &lt;/Box&gt;&#10;        &lt;/Box&gt;&#10;&#10;        &lt;Box style={{ flexDirection: 'column', gap: 16 }}&gt;&#10;            &lt;Text style={{ fontSize: 20, color: '#FDE68A', fontWeight: 'bold' }}&gt;让 AI 信任你的品牌，并持续向用户推荐你。&lt;/Text&gt;&#10;            &lt;Box style={{ flexDirection: 'row', justifyContent: 'space-between', alignItems: 'center' }}&gt;&#10;                &lt;Box style={{ flexDirection: 'row', alignItems: 'center', gap: 12 }}&gt;&#10;                    &lt;Box style={{ width: 34, height: 34, borderRadius: 10, background: 'linear-gradient(135deg, #0EA5E9 0%, #0D9488 100%)', justifyContent: 'center', alignItems: 'center' }}&gt;&lt;Text style={{ fontSize: 18, fontWeight: 'bold', color: '#FFFFFF' }}&gt;睿&lt;/Text&gt;&lt;/Box&gt;&#10;                    &lt;Text style={{ fontSize: 17, color: '#CBD5E1', fontWeight: 600 }}&gt;福建艾索企业管理有限公司 × 睿擎科技&lt;/Text&gt;&#10;                &lt;/Box&gt;&#10;                &lt;Box style={{ flexDirection: 'row', gap: 36 }}&gt;&#10;                    &lt;Text style={{ fontSize: 15, color: '#94A3B8' }}&gt;www.fjiso.cn&lt;/Text&gt;&#10;                    &lt;Text style={{ fontSize: 15, color: '#94A3B8' }}&gt;www.ruigeo.com&lt;/Text&gt;&#10;                &lt;/Box&gt;&#10;            &lt;/Box&gt;&#10;        &lt;/Box&gt;&#10;    &lt;/Box&gt;&#10;&#10;    &lt;Text style={{ position: 'absolute', bottom: 22, left: 80, zIndex: 2, fontSize: 12, color: '#475569' }}&gt;睿擎 GEO 双五模型培训 · V3.0 · 2026 年 10 月&lt;/Text&gt;&#10;    &lt;Text style={{ position: 'absolute', bottom: 22, right: 80, zIndex: 2, fontSize: 12, color: '#475569' }}&gt;27 / 27&lt;/Text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8182F"/>
          </a:solidFill>
          <a:ln/>
        </p:spPr>
        <p:txBody>
          <a:bodyPr/>
          <a:p/>
        </p:txBody>
      </p:sp>
      <p:pic>
        <p:nvPicPr>
          <p:cNvPr id="670" name=""/>
          <p:cNvPicPr>
            <a:picLocks noChangeAspect="1"/>
          </p:cNvPicPr>
          <p:nvPr/>
        </p:nvPicPr>
        <p:blipFill>
          <a:blip r:embed="rId1">
            <a:alphaModFix amt="90000"/>
          </a:blip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67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6142A">
                  <a:alpha val="96000"/>
                </a:srgbClr>
              </a:gs>
              <a:gs pos="48000">
                <a:srgbClr val="06142A">
                  <a:alpha val="80000"/>
                </a:srgbClr>
              </a:gs>
              <a:gs pos="100000">
                <a:srgbClr val="06142A">
                  <a:alpha val="35000"/>
                </a:srgbClr>
              </a:gs>
            </a:gsLst>
            <a:lin ang="0" scaled="1"/>
          </a:gradFill>
          <a:ln/>
        </p:spPr>
        <p:txBody>
          <a:bodyPr/>
          <a:p/>
        </p:txBody>
      </p:sp>
      <p:sp>
        <p:nvSpPr>
          <p:cNvPr id="672" name=""/>
          <p:cNvSpPr/>
          <p:nvPr/>
        </p:nvSpPr>
        <p:spPr>
          <a:xfrm rot="0" flipH="0" flipV="0">
            <a:off x="762000" y="647700"/>
            <a:ext cx="3810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73" name="" descr="{&quot;isTemplate&quot;:true,&quot;type&quot;:&quot;text&quot;}"/>
          <p:cNvSpPr txBox="1"/>
          <p:nvPr/>
        </p:nvSpPr>
        <p:spPr>
          <a:xfrm rot="0" flipH="0" flipV="0">
            <a:off x="1257300" y="571500"/>
            <a:ext cx="40005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 spc="300">
                <a:solidFill>
                  <a:srgbClr val="7DD3FC"/>
                </a:solidFill>
                <a:latin typeface="Source Han Sans SC"/>
                <a:ea typeface="Source Han Sans SC"/>
              </a:rPr>
              <a:t>结语</a:t>
            </a:r>
            <a:endParaRPr/>
          </a:p>
        </p:txBody>
      </p:sp>
      <p:sp>
        <p:nvSpPr>
          <p:cNvPr id="674" name="" descr="{&quot;isTemplate&quot;:true,&quot;type&quot;:&quot;text&quot;}"/>
          <p:cNvSpPr txBox="1"/>
          <p:nvPr/>
        </p:nvSpPr>
        <p:spPr>
          <a:xfrm rot="0" flipH="0" flipV="0">
            <a:off x="762000" y="1895475"/>
            <a:ext cx="8953500" cy="22098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3450" b="1">
                <a:solidFill>
                  <a:srgbClr val="FFFFFF"/>
                </a:solidFill>
                <a:effectLst>
                  <a:outerShdw blurRad="228600" dist="38100" dir="5400000">
                    <a:srgbClr val="000000">
                      <a:alpha val="35000"/>
                    </a:srgbClr>
                  </a:outerShdw>
                </a:effectLst>
                <a:latin typeface="Source Han Sans SC"/>
                <a:ea typeface="Source Han Sans SC"/>
              </a:rPr>
              <a:t>当客户向</a:t>
            </a:r>
            <a:r>
              <a:rPr lang="en-US" sz="3450" b="1">
                <a:solidFill>
                  <a:srgbClr val="FFFFFF"/>
                </a:solidFill>
                <a:effectLst>
                  <a:outerShdw blurRad="228600" dist="38100" dir="5400000">
                    <a:srgbClr val="000000">
                      <a:alpha val="35000"/>
                    </a:srgbClr>
                  </a:outerShdw>
                </a:effectLst>
                <a:latin typeface="Source Han Sans SC"/>
                <a:ea typeface="Source Han Sans SC"/>
              </a:rPr>
              <a:t> AI </a:t>
            </a:r>
            <a:r>
              <a:rPr lang="zh-CN" sz="3450" b="1">
                <a:solidFill>
                  <a:srgbClr val="FFFFFF"/>
                </a:solidFill>
                <a:effectLst>
                  <a:outerShdw blurRad="228600" dist="38100" dir="5400000">
                    <a:srgbClr val="000000">
                      <a:alpha val="35000"/>
                    </a:srgbClr>
                  </a:outerShdw>
                </a:effectLst>
                <a:latin typeface="Source Han Sans SC"/>
                <a:ea typeface="Source Han Sans SC"/>
              </a:rPr>
              <a:t>提问“哪家供应商靠谱”时，</a:t>
            </a:r>
            <a:endParaRPr/>
          </a:p>
          <a:p>
            <a:pPr>
              <a:lnSpc>
                <a:spcPct val="140000"/>
              </a:lnSpc>
            </a:pPr>
            <a:r>
              <a:rPr lang="zh-CN" sz="3450" b="1">
                <a:solidFill>
                  <a:srgbClr val="FFFFFF"/>
                </a:solidFill>
                <a:effectLst>
                  <a:outerShdw blurRad="228600" dist="38100" dir="5400000">
                    <a:srgbClr val="000000">
                      <a:alpha val="35000"/>
                    </a:srgbClr>
                  </a:outerShdw>
                </a:effectLst>
                <a:latin typeface="Source Han Sans SC"/>
                <a:ea typeface="Source Han Sans SC"/>
              </a:rPr>
              <a:t>你的品牌是出现在答案里，</a:t>
            </a:r>
            <a:endParaRPr/>
          </a:p>
          <a:p>
            <a:pPr>
              <a:lnSpc>
                <a:spcPct val="140000"/>
              </a:lnSpc>
            </a:pPr>
            <a:r>
              <a:rPr lang="zh-CN" sz="3450" b="1">
                <a:solidFill>
                  <a:srgbClr val="FFFFFF"/>
                </a:solidFill>
                <a:effectLst>
                  <a:outerShdw blurRad="228600" dist="38100" dir="5400000">
                    <a:srgbClr val="000000">
                      <a:alpha val="35000"/>
                    </a:srgbClr>
                  </a:outerShdw>
                </a:effectLst>
                <a:latin typeface="Source Han Sans SC"/>
                <a:ea typeface="Source Han Sans SC"/>
              </a:rPr>
              <a:t>还是继续“查无此人”？</a:t>
            </a:r>
            <a:endParaRPr/>
          </a:p>
        </p:txBody>
      </p:sp>
      <p:sp>
        <p:nvSpPr>
          <p:cNvPr id="675" name=""/>
          <p:cNvSpPr/>
          <p:nvPr/>
        </p:nvSpPr>
        <p:spPr>
          <a:xfrm rot="0" flipH="0" flipV="0">
            <a:off x="762000" y="4429125"/>
            <a:ext cx="438150" cy="28575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  <p:txBody>
          <a:bodyPr/>
          <a:p/>
        </p:txBody>
      </p:sp>
      <p:sp>
        <p:nvSpPr>
          <p:cNvPr id="676" name="" descr="{&quot;isTemplate&quot;:true,&quot;type&quot;:&quot;text&quot;}"/>
          <p:cNvSpPr txBox="1"/>
          <p:nvPr/>
        </p:nvSpPr>
        <p:spPr>
          <a:xfrm rot="0" flipH="0" flipV="0">
            <a:off x="1352550" y="4314825"/>
            <a:ext cx="33528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BFDBFE"/>
                </a:solidFill>
                <a:latin typeface="Source Han Sans SC"/>
                <a:ea typeface="Source Han Sans SC"/>
              </a:rPr>
              <a:t>这道题的答案，取决于今天的行动。</a:t>
            </a:r>
            <a:endParaRPr/>
          </a:p>
        </p:txBody>
      </p:sp>
      <p:sp>
        <p:nvSpPr>
          <p:cNvPr id="677" name="" descr="{&quot;isTemplate&quot;:true,&quot;type&quot;:&quot;text&quot;}"/>
          <p:cNvSpPr txBox="1"/>
          <p:nvPr/>
        </p:nvSpPr>
        <p:spPr>
          <a:xfrm rot="0" flipH="0" flipV="0">
            <a:off x="762000" y="5695950"/>
            <a:ext cx="10668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DE68A"/>
                </a:solidFill>
                <a:latin typeface="Source Han Sans SC"/>
                <a:ea typeface="Source Han Sans SC"/>
              </a:rPr>
              <a:t>让</a:t>
            </a:r>
            <a:r>
              <a:rPr lang="en-US" sz="1500" b="1">
                <a:solidFill>
                  <a:srgbClr val="FDE68A"/>
                </a:solidFill>
                <a:latin typeface="Source Han Sans SC"/>
                <a:ea typeface="Source Han Sans SC"/>
              </a:rPr>
              <a:t> AI </a:t>
            </a:r>
            <a:r>
              <a:rPr lang="zh-CN" sz="1500" b="1">
                <a:solidFill>
                  <a:srgbClr val="FDE68A"/>
                </a:solidFill>
                <a:latin typeface="Source Han Sans SC"/>
                <a:ea typeface="Source Han Sans SC"/>
              </a:rPr>
              <a:t>信任你的品牌，并持续向用户推荐你。</a:t>
            </a:r>
            <a:endParaRPr/>
          </a:p>
        </p:txBody>
      </p:sp>
      <p:sp>
        <p:nvSpPr>
          <p:cNvPr id="678" name=""/>
          <p:cNvSpPr/>
          <p:nvPr/>
        </p:nvSpPr>
        <p:spPr>
          <a:xfrm rot="0" flipH="0" flipV="0">
            <a:off x="762000" y="6076950"/>
            <a:ext cx="323850" cy="323850"/>
          </a:xfrm>
          <a:prstGeom prst="roundRect">
            <a:avLst>
              <a:gd name="adj" fmla="val 29412"/>
            </a:avLst>
          </a:prstGeom>
          <a:gradFill>
            <a:gsLst>
              <a:gs pos="0">
                <a:srgbClr val="0EA5E9"/>
              </a:gs>
              <a:gs pos="100000">
                <a:srgbClr val="0D9488"/>
              </a:gs>
            </a:gsLst>
            <a:lin ang="2700000" scaled="1"/>
          </a:gradFill>
          <a:ln/>
        </p:spPr>
        <p:txBody>
          <a:bodyPr/>
          <a:p/>
        </p:txBody>
      </p:sp>
      <p:sp>
        <p:nvSpPr>
          <p:cNvPr id="679" name="" descr="{&quot;isTemplate&quot;:true,&quot;type&quot;:&quot;text&quot;}"/>
          <p:cNvSpPr txBox="1"/>
          <p:nvPr/>
        </p:nvSpPr>
        <p:spPr>
          <a:xfrm rot="0" flipH="0" flipV="0">
            <a:off x="838200" y="6134100"/>
            <a:ext cx="171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Source Han Sans SC"/>
                <a:ea typeface="Source Han Sans SC"/>
              </a:rPr>
              <a:t>睿</a:t>
            </a:r>
            <a:endParaRPr/>
          </a:p>
        </p:txBody>
      </p:sp>
      <p:sp>
        <p:nvSpPr>
          <p:cNvPr id="680" name="" descr="{&quot;isTemplate&quot;:true,&quot;type&quot;:&quot;text&quot;}"/>
          <p:cNvSpPr txBox="1"/>
          <p:nvPr/>
        </p:nvSpPr>
        <p:spPr>
          <a:xfrm rot="0" flipH="0" flipV="0">
            <a:off x="1200150" y="6143625"/>
            <a:ext cx="2819400" cy="2000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CBD5E1"/>
                </a:solidFill>
                <a:latin typeface="Source Han Sans SC"/>
                <a:ea typeface="Source Han Sans SC"/>
              </a:rPr>
              <a:t>福建艾索企业管理有限公司</a:t>
            </a:r>
            <a:r>
              <a:rPr lang="en-US" sz="1275" b="1">
                <a:solidFill>
                  <a:srgbClr val="CBD5E1"/>
                </a:solidFill>
                <a:latin typeface="Source Han Sans SC"/>
                <a:ea typeface="Source Han Sans SC"/>
              </a:rPr>
              <a:t> × </a:t>
            </a:r>
            <a:r>
              <a:rPr lang="zh-CN" sz="1275" b="1">
                <a:solidFill>
                  <a:srgbClr val="CBD5E1"/>
                </a:solidFill>
                <a:latin typeface="Source Han Sans SC"/>
                <a:ea typeface="Source Han Sans SC"/>
              </a:rPr>
              <a:t>睿擎科技</a:t>
            </a:r>
            <a:endParaRPr/>
          </a:p>
        </p:txBody>
      </p:sp>
      <p:sp>
        <p:nvSpPr>
          <p:cNvPr id="681" name="" descr="{&quot;isTemplate&quot;:true,&quot;type&quot;:&quot;text&quot;}"/>
          <p:cNvSpPr txBox="1"/>
          <p:nvPr/>
        </p:nvSpPr>
        <p:spPr>
          <a:xfrm rot="0" flipH="0" flipV="0">
            <a:off x="9096375" y="6153150"/>
            <a:ext cx="847725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94A3B8"/>
                </a:solidFill>
                <a:latin typeface="Source Han Sans SC"/>
                <a:ea typeface="Source Han Sans SC"/>
              </a:rPr>
              <a:t>www.fjiso.cn</a:t>
            </a:r>
            <a:endParaRPr/>
          </a:p>
        </p:txBody>
      </p:sp>
      <p:sp>
        <p:nvSpPr>
          <p:cNvPr id="682" name="" descr="{&quot;isTemplate&quot;:true,&quot;type&quot;:&quot;text&quot;}"/>
          <p:cNvSpPr txBox="1"/>
          <p:nvPr/>
        </p:nvSpPr>
        <p:spPr>
          <a:xfrm rot="0" flipH="0" flipV="0">
            <a:off x="10287000" y="6153150"/>
            <a:ext cx="1143000" cy="1714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>
                <a:solidFill>
                  <a:srgbClr val="94A3B8"/>
                </a:solidFill>
                <a:latin typeface="Source Han Sans SC"/>
                <a:ea typeface="Source Han Sans SC"/>
              </a:rPr>
              <a:t>www.ruigeo.com</a:t>
            </a:r>
            <a:endParaRPr/>
          </a:p>
        </p:txBody>
      </p:sp>
      <p:sp>
        <p:nvSpPr>
          <p:cNvPr id="683" name="" descr="{&quot;isTemplate&quot;:true,&quot;type&quot;:&quot;text&quot;}"/>
          <p:cNvSpPr txBox="1"/>
          <p:nvPr/>
        </p:nvSpPr>
        <p:spPr>
          <a:xfrm rot="0" flipH="0" flipV="0">
            <a:off x="762000" y="6505575"/>
            <a:ext cx="239077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Source Han Sans SC"/>
                <a:ea typeface="Source Han Sans SC"/>
              </a:rPr>
              <a:t>睿擎</a:t>
            </a:r>
            <a:r>
              <a:rPr lang="en-US" sz="900">
                <a:solidFill>
                  <a:srgbClr val="475569"/>
                </a:solidFill>
                <a:latin typeface="Source Han Sans SC"/>
                <a:ea typeface="Source Han Sans SC"/>
              </a:rPr>
              <a:t> GEO </a:t>
            </a:r>
            <a:r>
              <a:rPr lang="zh-CN" sz="900">
                <a:solidFill>
                  <a:srgbClr val="475569"/>
                </a:solidFill>
                <a:latin typeface="Source Han Sans SC"/>
                <a:ea typeface="Source Han Sans SC"/>
              </a:rPr>
              <a:t>双五模型培训</a:t>
            </a:r>
            <a:r>
              <a:rPr lang="en-US" sz="900">
                <a:solidFill>
                  <a:srgbClr val="475569"/>
                </a:solidFill>
                <a:latin typeface="Source Han Sans SC"/>
                <a:ea typeface="Source Han Sans SC"/>
              </a:rPr>
              <a:t> · V3.0 · 2026 </a:t>
            </a:r>
            <a:r>
              <a:rPr lang="zh-CN" sz="900">
                <a:solidFill>
                  <a:srgbClr val="475569"/>
                </a:solidFill>
                <a:latin typeface="Source Han Sans SC"/>
                <a:ea typeface="Source Han Sans SC"/>
              </a:rPr>
              <a:t>年</a:t>
            </a:r>
            <a:r>
              <a:rPr lang="en-US" sz="900">
                <a:solidFill>
                  <a:srgbClr val="475569"/>
                </a:solidFill>
                <a:latin typeface="Source Han Sans SC"/>
                <a:ea typeface="Source Han Sans SC"/>
              </a:rPr>
              <a:t> 10 </a:t>
            </a:r>
            <a:r>
              <a:rPr lang="zh-CN" sz="900">
                <a:solidFill>
                  <a:srgbClr val="475569"/>
                </a:solidFill>
                <a:latin typeface="Source Han Sans SC"/>
                <a:ea typeface="Source Han Sans SC"/>
              </a:rPr>
              <a:t>月</a:t>
            </a:r>
            <a:endParaRPr/>
          </a:p>
        </p:txBody>
      </p:sp>
      <p:sp>
        <p:nvSpPr>
          <p:cNvPr id="684" name="" descr="{&quot;isTemplate&quot;:true,&quot;type&quot;:&quot;text&quot;}"/>
          <p:cNvSpPr txBox="1"/>
          <p:nvPr/>
        </p:nvSpPr>
        <p:spPr>
          <a:xfrm rot="0" flipH="0" flipV="0">
            <a:off x="11039475" y="6505575"/>
            <a:ext cx="390525" cy="1428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00">
                <a:solidFill>
                  <a:srgbClr val="475569"/>
                </a:solidFill>
                <a:latin typeface="Source Han Sans SC"/>
                <a:ea typeface="Source Han Sans SC"/>
              </a:rPr>
              <a:t>27 / 27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2026-10-09T16:15:09Z</dcterms:created>
  <dcterms:modified xsi:type="dcterms:W3CDTF">2026-10-09T16:15:09Z</dcterms:modified>
</cp:coreProperties>
</file>